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modernComment_10B_F9541303.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2" r:id="rId5"/>
    <p:sldId id="257" r:id="rId6"/>
    <p:sldId id="263" r:id="rId7"/>
    <p:sldId id="274" r:id="rId8"/>
    <p:sldId id="268" r:id="rId9"/>
    <p:sldId id="270" r:id="rId10"/>
    <p:sldId id="264" r:id="rId11"/>
    <p:sldId id="265" r:id="rId12"/>
    <p:sldId id="267" r:id="rId13"/>
    <p:sldId id="277" r:id="rId14"/>
    <p:sldId id="275" r:id="rId15"/>
    <p:sldId id="272" r:id="rId1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1EBBB8D-55E0-C957-BF26-3735E3CCAC78}" name="Anna m Nilsson" initials="AmN" userId="S::shaann15@suni.se::12d8dd61-07ec-41ad-bc5d-6c0ed1996011" providerId="AD"/>
  <p188:author id="{01BA74A6-82D4-F920-EF40-BF8DBD48D2DD}" name="Victoria Naverfeldt" initials="VN" userId="S::vina19@suni.se::137a771c-a444-49b8-b242-036966432895"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02DAFA-7BC6-460C-A89E-86621A0EAE74}" v="45" dt="2022-03-23T15:21:15.1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3" d="100"/>
          <a:sy n="113" d="100"/>
        </p:scale>
        <p:origin x="54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comments/modernComment_10B_F9541303.xml><?xml version="1.0" encoding="utf-8"?>
<p188:cmLst xmlns:a="http://schemas.openxmlformats.org/drawingml/2006/main" xmlns:r="http://schemas.openxmlformats.org/officeDocument/2006/relationships" xmlns:p188="http://schemas.microsoft.com/office/powerpoint/2018/8/main">
  <p188:cm id="{09319746-CF3B-4E3D-94DE-DDF2306DB33B}" authorId="{01BA74A6-82D4-F920-EF40-BF8DBD48D2DD}" created="2022-03-09T07:36:11.903">
    <pc:sldMkLst xmlns:pc="http://schemas.microsoft.com/office/powerpoint/2013/main/command">
      <pc:docMk/>
      <pc:sldMk cId="4183036675" sldId="267"/>
    </pc:sldMkLst>
    <p188:replyLst>
      <p188:reply id="{9DEFB47A-D4B5-46DA-B713-A6F64D597A02}" authorId="{D1EBBB8D-55E0-C957-BF26-3735E3CCAC78}" created="2022-03-09T08:27:04.372">
        <p188:txBody>
          <a:bodyPr/>
          <a:lstStyle/>
          <a:p>
            <a:r>
              <a:rPr lang="sv-SE"/>
              <a:t>Inte vad jag har förstått det som. Har du stött på patrull? Får kolla!</a:t>
            </a:r>
          </a:p>
        </p188:txBody>
      </p188:reply>
      <p188:reply id="{23F22462-165D-4E80-B421-BDAA717E45EE}" authorId="{D1EBBB8D-55E0-C957-BF26-3735E3CCAC78}" created="2022-03-09T09:02:02.779">
        <p188:txBody>
          <a:bodyPr/>
          <a:lstStyle/>
          <a:p>
            <a:r>
              <a:rPr lang="sv-SE"/>
              <a:t>Jag lyfte frågan på mötet i tisdags att vi behöver slå på Stora grupper för alla. 
Men ja, bra lägga till i materialet att slå på Stora grupper! Tack!</a:t>
            </a:r>
          </a:p>
        </p188:txBody>
      </p188:reply>
    </p188:replyLst>
    <p188:txBody>
      <a:bodyPr/>
      <a:lstStyle/>
      <a:p>
        <a:r>
          <a:rPr lang="sv-SE"/>
          <a:t>[@Anna m Nilsson] måste man slå på något i inställningar för att kunna filtrera på grupper?</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66EEC62-2372-4FED-AD81-EBA63E347AFC}"/>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17616C90-9F8F-42D3-BEA1-16BCE981B5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E7203E0E-2614-4B1D-AC5E-8D146F069AF6}"/>
              </a:ext>
            </a:extLst>
          </p:cNvPr>
          <p:cNvSpPr>
            <a:spLocks noGrp="1"/>
          </p:cNvSpPr>
          <p:nvPr>
            <p:ph type="dt" sz="half" idx="10"/>
          </p:nvPr>
        </p:nvSpPr>
        <p:spPr/>
        <p:txBody>
          <a:bodyPr/>
          <a:lstStyle/>
          <a:p>
            <a:fld id="{9F2D902F-EE0B-4FEC-B20A-E0CD24B5BA37}" type="datetimeFigureOut">
              <a:rPr lang="sv-SE" smtClean="0"/>
              <a:t>2022-04-04</a:t>
            </a:fld>
            <a:endParaRPr lang="sv-SE"/>
          </a:p>
        </p:txBody>
      </p:sp>
      <p:sp>
        <p:nvSpPr>
          <p:cNvPr id="5" name="Platshållare för sidfot 4">
            <a:extLst>
              <a:ext uri="{FF2B5EF4-FFF2-40B4-BE49-F238E27FC236}">
                <a16:creationId xmlns:a16="http://schemas.microsoft.com/office/drawing/2014/main" id="{2A9271F3-C0B7-41EF-A2D8-7CD0EA8C889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8D379B6-7D49-48A5-9E9B-DAAE4680C5AA}"/>
              </a:ext>
            </a:extLst>
          </p:cNvPr>
          <p:cNvSpPr>
            <a:spLocks noGrp="1"/>
          </p:cNvSpPr>
          <p:nvPr>
            <p:ph type="sldNum" sz="quarter" idx="12"/>
          </p:nvPr>
        </p:nvSpPr>
        <p:spPr/>
        <p:txBody>
          <a:bodyPr/>
          <a:lstStyle/>
          <a:p>
            <a:fld id="{450FB52E-6016-4DB4-B374-433D8B901B83}" type="slidenum">
              <a:rPr lang="sv-SE" smtClean="0"/>
              <a:t>‹#›</a:t>
            </a:fld>
            <a:endParaRPr lang="sv-SE"/>
          </a:p>
        </p:txBody>
      </p:sp>
    </p:spTree>
    <p:extLst>
      <p:ext uri="{BB962C8B-B14F-4D97-AF65-F5344CB8AC3E}">
        <p14:creationId xmlns:p14="http://schemas.microsoft.com/office/powerpoint/2010/main" val="1905250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C3DB09B-5CCD-4995-8C0C-2442EE26A592}"/>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D5D307A8-82D2-4306-9C39-2F55A60FE56B}"/>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E305ED5-22B8-4B14-A715-6E7156DE9A78}"/>
              </a:ext>
            </a:extLst>
          </p:cNvPr>
          <p:cNvSpPr>
            <a:spLocks noGrp="1"/>
          </p:cNvSpPr>
          <p:nvPr>
            <p:ph type="dt" sz="half" idx="10"/>
          </p:nvPr>
        </p:nvSpPr>
        <p:spPr/>
        <p:txBody>
          <a:bodyPr/>
          <a:lstStyle/>
          <a:p>
            <a:fld id="{9F2D902F-EE0B-4FEC-B20A-E0CD24B5BA37}" type="datetimeFigureOut">
              <a:rPr lang="sv-SE" smtClean="0"/>
              <a:t>2022-04-04</a:t>
            </a:fld>
            <a:endParaRPr lang="sv-SE"/>
          </a:p>
        </p:txBody>
      </p:sp>
      <p:sp>
        <p:nvSpPr>
          <p:cNvPr id="5" name="Platshållare för sidfot 4">
            <a:extLst>
              <a:ext uri="{FF2B5EF4-FFF2-40B4-BE49-F238E27FC236}">
                <a16:creationId xmlns:a16="http://schemas.microsoft.com/office/drawing/2014/main" id="{CD7D7035-9498-4E1D-A4E1-C334CEF8ADA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07129D2-C8DE-4172-B2FF-862D5C97FBA7}"/>
              </a:ext>
            </a:extLst>
          </p:cNvPr>
          <p:cNvSpPr>
            <a:spLocks noGrp="1"/>
          </p:cNvSpPr>
          <p:nvPr>
            <p:ph type="sldNum" sz="quarter" idx="12"/>
          </p:nvPr>
        </p:nvSpPr>
        <p:spPr/>
        <p:txBody>
          <a:bodyPr/>
          <a:lstStyle/>
          <a:p>
            <a:fld id="{450FB52E-6016-4DB4-B374-433D8B901B83}" type="slidenum">
              <a:rPr lang="sv-SE" smtClean="0"/>
              <a:t>‹#›</a:t>
            </a:fld>
            <a:endParaRPr lang="sv-SE"/>
          </a:p>
        </p:txBody>
      </p:sp>
    </p:spTree>
    <p:extLst>
      <p:ext uri="{BB962C8B-B14F-4D97-AF65-F5344CB8AC3E}">
        <p14:creationId xmlns:p14="http://schemas.microsoft.com/office/powerpoint/2010/main" val="2236168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FDBABC71-B6D1-4ABD-97EA-C3BACF31FBC4}"/>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ACD31EAA-B942-48A7-A55C-36C4F595C6C2}"/>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F41BBC9-840D-4A3B-8EF8-6467306B7F93}"/>
              </a:ext>
            </a:extLst>
          </p:cNvPr>
          <p:cNvSpPr>
            <a:spLocks noGrp="1"/>
          </p:cNvSpPr>
          <p:nvPr>
            <p:ph type="dt" sz="half" idx="10"/>
          </p:nvPr>
        </p:nvSpPr>
        <p:spPr/>
        <p:txBody>
          <a:bodyPr/>
          <a:lstStyle/>
          <a:p>
            <a:fld id="{9F2D902F-EE0B-4FEC-B20A-E0CD24B5BA37}" type="datetimeFigureOut">
              <a:rPr lang="sv-SE" smtClean="0"/>
              <a:t>2022-04-04</a:t>
            </a:fld>
            <a:endParaRPr lang="sv-SE"/>
          </a:p>
        </p:txBody>
      </p:sp>
      <p:sp>
        <p:nvSpPr>
          <p:cNvPr id="5" name="Platshållare för sidfot 4">
            <a:extLst>
              <a:ext uri="{FF2B5EF4-FFF2-40B4-BE49-F238E27FC236}">
                <a16:creationId xmlns:a16="http://schemas.microsoft.com/office/drawing/2014/main" id="{CB013059-E670-4238-AB74-0207AA6C140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C8903CA-7F21-44A7-911F-94D28CFD36A2}"/>
              </a:ext>
            </a:extLst>
          </p:cNvPr>
          <p:cNvSpPr>
            <a:spLocks noGrp="1"/>
          </p:cNvSpPr>
          <p:nvPr>
            <p:ph type="sldNum" sz="quarter" idx="12"/>
          </p:nvPr>
        </p:nvSpPr>
        <p:spPr/>
        <p:txBody>
          <a:bodyPr/>
          <a:lstStyle/>
          <a:p>
            <a:fld id="{450FB52E-6016-4DB4-B374-433D8B901B83}" type="slidenum">
              <a:rPr lang="sv-SE" smtClean="0"/>
              <a:t>‹#›</a:t>
            </a:fld>
            <a:endParaRPr lang="sv-SE"/>
          </a:p>
        </p:txBody>
      </p:sp>
    </p:spTree>
    <p:extLst>
      <p:ext uri="{BB962C8B-B14F-4D97-AF65-F5344CB8AC3E}">
        <p14:creationId xmlns:p14="http://schemas.microsoft.com/office/powerpoint/2010/main" val="1316610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D3E0F72-7D42-49EF-95E3-FF2D43C2F213}"/>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CB9775B-0CA4-47E6-A320-AF49CD3BEE73}"/>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613FE05-F47F-4736-8BFA-2A10DA5B10FC}"/>
              </a:ext>
            </a:extLst>
          </p:cNvPr>
          <p:cNvSpPr>
            <a:spLocks noGrp="1"/>
          </p:cNvSpPr>
          <p:nvPr>
            <p:ph type="dt" sz="half" idx="10"/>
          </p:nvPr>
        </p:nvSpPr>
        <p:spPr/>
        <p:txBody>
          <a:bodyPr/>
          <a:lstStyle/>
          <a:p>
            <a:fld id="{9F2D902F-EE0B-4FEC-B20A-E0CD24B5BA37}" type="datetimeFigureOut">
              <a:rPr lang="sv-SE" smtClean="0"/>
              <a:t>2022-04-04</a:t>
            </a:fld>
            <a:endParaRPr lang="sv-SE"/>
          </a:p>
        </p:txBody>
      </p:sp>
      <p:sp>
        <p:nvSpPr>
          <p:cNvPr id="5" name="Platshållare för sidfot 4">
            <a:extLst>
              <a:ext uri="{FF2B5EF4-FFF2-40B4-BE49-F238E27FC236}">
                <a16:creationId xmlns:a16="http://schemas.microsoft.com/office/drawing/2014/main" id="{4BE0DFCF-0063-48D0-96FB-16C081E412F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B99397A-0990-461C-8912-14F239CA6C79}"/>
              </a:ext>
            </a:extLst>
          </p:cNvPr>
          <p:cNvSpPr>
            <a:spLocks noGrp="1"/>
          </p:cNvSpPr>
          <p:nvPr>
            <p:ph type="sldNum" sz="quarter" idx="12"/>
          </p:nvPr>
        </p:nvSpPr>
        <p:spPr/>
        <p:txBody>
          <a:bodyPr/>
          <a:lstStyle/>
          <a:p>
            <a:fld id="{450FB52E-6016-4DB4-B374-433D8B901B83}" type="slidenum">
              <a:rPr lang="sv-SE" smtClean="0"/>
              <a:t>‹#›</a:t>
            </a:fld>
            <a:endParaRPr lang="sv-SE"/>
          </a:p>
        </p:txBody>
      </p:sp>
    </p:spTree>
    <p:extLst>
      <p:ext uri="{BB962C8B-B14F-4D97-AF65-F5344CB8AC3E}">
        <p14:creationId xmlns:p14="http://schemas.microsoft.com/office/powerpoint/2010/main" val="110384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D31A57-9660-4E95-AD59-40962609F488}"/>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4987EE3E-B6A4-4457-9D90-4CBFECFEDB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1A974CF1-5EC9-4954-8AE3-F2B1A57DFC47}"/>
              </a:ext>
            </a:extLst>
          </p:cNvPr>
          <p:cNvSpPr>
            <a:spLocks noGrp="1"/>
          </p:cNvSpPr>
          <p:nvPr>
            <p:ph type="dt" sz="half" idx="10"/>
          </p:nvPr>
        </p:nvSpPr>
        <p:spPr/>
        <p:txBody>
          <a:bodyPr/>
          <a:lstStyle/>
          <a:p>
            <a:fld id="{9F2D902F-EE0B-4FEC-B20A-E0CD24B5BA37}" type="datetimeFigureOut">
              <a:rPr lang="sv-SE" smtClean="0"/>
              <a:t>2022-04-04</a:t>
            </a:fld>
            <a:endParaRPr lang="sv-SE"/>
          </a:p>
        </p:txBody>
      </p:sp>
      <p:sp>
        <p:nvSpPr>
          <p:cNvPr id="5" name="Platshållare för sidfot 4">
            <a:extLst>
              <a:ext uri="{FF2B5EF4-FFF2-40B4-BE49-F238E27FC236}">
                <a16:creationId xmlns:a16="http://schemas.microsoft.com/office/drawing/2014/main" id="{D0FD5B7B-0208-4E97-8472-83D3F187963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4AF370D-2BCF-420A-8C6B-39D2F253409F}"/>
              </a:ext>
            </a:extLst>
          </p:cNvPr>
          <p:cNvSpPr>
            <a:spLocks noGrp="1"/>
          </p:cNvSpPr>
          <p:nvPr>
            <p:ph type="sldNum" sz="quarter" idx="12"/>
          </p:nvPr>
        </p:nvSpPr>
        <p:spPr/>
        <p:txBody>
          <a:bodyPr/>
          <a:lstStyle/>
          <a:p>
            <a:fld id="{450FB52E-6016-4DB4-B374-433D8B901B83}" type="slidenum">
              <a:rPr lang="sv-SE" smtClean="0"/>
              <a:t>‹#›</a:t>
            </a:fld>
            <a:endParaRPr lang="sv-SE"/>
          </a:p>
        </p:txBody>
      </p:sp>
    </p:spTree>
    <p:extLst>
      <p:ext uri="{BB962C8B-B14F-4D97-AF65-F5344CB8AC3E}">
        <p14:creationId xmlns:p14="http://schemas.microsoft.com/office/powerpoint/2010/main" val="86651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235481E-7484-4DC5-A878-C3348AC581C4}"/>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7B868AA-EA92-4C71-B6F5-E27453A9E3A2}"/>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0D8D4FA4-5AF3-42DA-9C53-8A9F246C1251}"/>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13302874-353B-4865-A72F-C5E57FE2BE34}"/>
              </a:ext>
            </a:extLst>
          </p:cNvPr>
          <p:cNvSpPr>
            <a:spLocks noGrp="1"/>
          </p:cNvSpPr>
          <p:nvPr>
            <p:ph type="dt" sz="half" idx="10"/>
          </p:nvPr>
        </p:nvSpPr>
        <p:spPr/>
        <p:txBody>
          <a:bodyPr/>
          <a:lstStyle/>
          <a:p>
            <a:fld id="{9F2D902F-EE0B-4FEC-B20A-E0CD24B5BA37}" type="datetimeFigureOut">
              <a:rPr lang="sv-SE" smtClean="0"/>
              <a:t>2022-04-04</a:t>
            </a:fld>
            <a:endParaRPr lang="sv-SE"/>
          </a:p>
        </p:txBody>
      </p:sp>
      <p:sp>
        <p:nvSpPr>
          <p:cNvPr id="6" name="Platshållare för sidfot 5">
            <a:extLst>
              <a:ext uri="{FF2B5EF4-FFF2-40B4-BE49-F238E27FC236}">
                <a16:creationId xmlns:a16="http://schemas.microsoft.com/office/drawing/2014/main" id="{C821CADA-12A9-4992-9E60-C081336DE506}"/>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10D3CCD-5434-4B86-8DC9-0B9694BFF3AF}"/>
              </a:ext>
            </a:extLst>
          </p:cNvPr>
          <p:cNvSpPr>
            <a:spLocks noGrp="1"/>
          </p:cNvSpPr>
          <p:nvPr>
            <p:ph type="sldNum" sz="quarter" idx="12"/>
          </p:nvPr>
        </p:nvSpPr>
        <p:spPr/>
        <p:txBody>
          <a:bodyPr/>
          <a:lstStyle/>
          <a:p>
            <a:fld id="{450FB52E-6016-4DB4-B374-433D8B901B83}" type="slidenum">
              <a:rPr lang="sv-SE" smtClean="0"/>
              <a:t>‹#›</a:t>
            </a:fld>
            <a:endParaRPr lang="sv-SE"/>
          </a:p>
        </p:txBody>
      </p:sp>
    </p:spTree>
    <p:extLst>
      <p:ext uri="{BB962C8B-B14F-4D97-AF65-F5344CB8AC3E}">
        <p14:creationId xmlns:p14="http://schemas.microsoft.com/office/powerpoint/2010/main" val="1845534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C7E3C-CBA2-486B-AE6D-FBD397EF3597}"/>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E38BA181-1DC7-4A19-9240-91FA011EA3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9B055E1-267F-4E8B-82B9-899506B92060}"/>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261D4283-2508-480E-AF87-9E1243D9C0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7AC1AE9D-0C32-4D8B-9441-AC1844482FE2}"/>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0E4B2976-39CF-4749-8C3C-429112173646}"/>
              </a:ext>
            </a:extLst>
          </p:cNvPr>
          <p:cNvSpPr>
            <a:spLocks noGrp="1"/>
          </p:cNvSpPr>
          <p:nvPr>
            <p:ph type="dt" sz="half" idx="10"/>
          </p:nvPr>
        </p:nvSpPr>
        <p:spPr/>
        <p:txBody>
          <a:bodyPr/>
          <a:lstStyle/>
          <a:p>
            <a:fld id="{9F2D902F-EE0B-4FEC-B20A-E0CD24B5BA37}" type="datetimeFigureOut">
              <a:rPr lang="sv-SE" smtClean="0"/>
              <a:t>2022-04-04</a:t>
            </a:fld>
            <a:endParaRPr lang="sv-SE"/>
          </a:p>
        </p:txBody>
      </p:sp>
      <p:sp>
        <p:nvSpPr>
          <p:cNvPr id="8" name="Platshållare för sidfot 7">
            <a:extLst>
              <a:ext uri="{FF2B5EF4-FFF2-40B4-BE49-F238E27FC236}">
                <a16:creationId xmlns:a16="http://schemas.microsoft.com/office/drawing/2014/main" id="{50428BC3-E785-4FEE-9ADE-4FF8E17E7263}"/>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D403DC3F-AD05-4212-9628-F7DAE961ED55}"/>
              </a:ext>
            </a:extLst>
          </p:cNvPr>
          <p:cNvSpPr>
            <a:spLocks noGrp="1"/>
          </p:cNvSpPr>
          <p:nvPr>
            <p:ph type="sldNum" sz="quarter" idx="12"/>
          </p:nvPr>
        </p:nvSpPr>
        <p:spPr/>
        <p:txBody>
          <a:bodyPr/>
          <a:lstStyle/>
          <a:p>
            <a:fld id="{450FB52E-6016-4DB4-B374-433D8B901B83}" type="slidenum">
              <a:rPr lang="sv-SE" smtClean="0"/>
              <a:t>‹#›</a:t>
            </a:fld>
            <a:endParaRPr lang="sv-SE"/>
          </a:p>
        </p:txBody>
      </p:sp>
    </p:spTree>
    <p:extLst>
      <p:ext uri="{BB962C8B-B14F-4D97-AF65-F5344CB8AC3E}">
        <p14:creationId xmlns:p14="http://schemas.microsoft.com/office/powerpoint/2010/main" val="3171644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AA9C6CD-1B0F-497E-ACBE-0548FA358551}"/>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1D423A46-52A0-44F0-AD4B-60CE39166904}"/>
              </a:ext>
            </a:extLst>
          </p:cNvPr>
          <p:cNvSpPr>
            <a:spLocks noGrp="1"/>
          </p:cNvSpPr>
          <p:nvPr>
            <p:ph type="dt" sz="half" idx="10"/>
          </p:nvPr>
        </p:nvSpPr>
        <p:spPr/>
        <p:txBody>
          <a:bodyPr/>
          <a:lstStyle/>
          <a:p>
            <a:fld id="{9F2D902F-EE0B-4FEC-B20A-E0CD24B5BA37}" type="datetimeFigureOut">
              <a:rPr lang="sv-SE" smtClean="0"/>
              <a:t>2022-04-04</a:t>
            </a:fld>
            <a:endParaRPr lang="sv-SE"/>
          </a:p>
        </p:txBody>
      </p:sp>
      <p:sp>
        <p:nvSpPr>
          <p:cNvPr id="4" name="Platshållare för sidfot 3">
            <a:extLst>
              <a:ext uri="{FF2B5EF4-FFF2-40B4-BE49-F238E27FC236}">
                <a16:creationId xmlns:a16="http://schemas.microsoft.com/office/drawing/2014/main" id="{5001088F-C253-4225-B96C-7B6489354596}"/>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69002652-F9DB-4612-8BA6-4904484A9E72}"/>
              </a:ext>
            </a:extLst>
          </p:cNvPr>
          <p:cNvSpPr>
            <a:spLocks noGrp="1"/>
          </p:cNvSpPr>
          <p:nvPr>
            <p:ph type="sldNum" sz="quarter" idx="12"/>
          </p:nvPr>
        </p:nvSpPr>
        <p:spPr/>
        <p:txBody>
          <a:bodyPr/>
          <a:lstStyle/>
          <a:p>
            <a:fld id="{450FB52E-6016-4DB4-B374-433D8B901B83}" type="slidenum">
              <a:rPr lang="sv-SE" smtClean="0"/>
              <a:t>‹#›</a:t>
            </a:fld>
            <a:endParaRPr lang="sv-SE"/>
          </a:p>
        </p:txBody>
      </p:sp>
    </p:spTree>
    <p:extLst>
      <p:ext uri="{BB962C8B-B14F-4D97-AF65-F5344CB8AC3E}">
        <p14:creationId xmlns:p14="http://schemas.microsoft.com/office/powerpoint/2010/main" val="3089604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8C1160BF-34FE-4F1E-8371-F1D638412224}"/>
              </a:ext>
            </a:extLst>
          </p:cNvPr>
          <p:cNvSpPr>
            <a:spLocks noGrp="1"/>
          </p:cNvSpPr>
          <p:nvPr>
            <p:ph type="dt" sz="half" idx="10"/>
          </p:nvPr>
        </p:nvSpPr>
        <p:spPr/>
        <p:txBody>
          <a:bodyPr/>
          <a:lstStyle/>
          <a:p>
            <a:fld id="{9F2D902F-EE0B-4FEC-B20A-E0CD24B5BA37}" type="datetimeFigureOut">
              <a:rPr lang="sv-SE" smtClean="0"/>
              <a:t>2022-04-04</a:t>
            </a:fld>
            <a:endParaRPr lang="sv-SE"/>
          </a:p>
        </p:txBody>
      </p:sp>
      <p:sp>
        <p:nvSpPr>
          <p:cNvPr id="3" name="Platshållare för sidfot 2">
            <a:extLst>
              <a:ext uri="{FF2B5EF4-FFF2-40B4-BE49-F238E27FC236}">
                <a16:creationId xmlns:a16="http://schemas.microsoft.com/office/drawing/2014/main" id="{B543DA60-46A9-4FB5-A57A-A49881D7456F}"/>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12334963-B662-408E-938B-6B0CA4B3F78A}"/>
              </a:ext>
            </a:extLst>
          </p:cNvPr>
          <p:cNvSpPr>
            <a:spLocks noGrp="1"/>
          </p:cNvSpPr>
          <p:nvPr>
            <p:ph type="sldNum" sz="quarter" idx="12"/>
          </p:nvPr>
        </p:nvSpPr>
        <p:spPr/>
        <p:txBody>
          <a:bodyPr/>
          <a:lstStyle/>
          <a:p>
            <a:fld id="{450FB52E-6016-4DB4-B374-433D8B901B83}" type="slidenum">
              <a:rPr lang="sv-SE" smtClean="0"/>
              <a:t>‹#›</a:t>
            </a:fld>
            <a:endParaRPr lang="sv-SE"/>
          </a:p>
        </p:txBody>
      </p:sp>
    </p:spTree>
    <p:extLst>
      <p:ext uri="{BB962C8B-B14F-4D97-AF65-F5344CB8AC3E}">
        <p14:creationId xmlns:p14="http://schemas.microsoft.com/office/powerpoint/2010/main" val="327185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B3E149-BC54-4A5A-8BC2-DB6EC6A783B7}"/>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8576C1A-1844-4AB2-9EB7-236FF81538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AC982A3E-CACD-4E15-A3A4-D53D101387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E646C42E-24DE-451D-A31E-491BFC568FF9}"/>
              </a:ext>
            </a:extLst>
          </p:cNvPr>
          <p:cNvSpPr>
            <a:spLocks noGrp="1"/>
          </p:cNvSpPr>
          <p:nvPr>
            <p:ph type="dt" sz="half" idx="10"/>
          </p:nvPr>
        </p:nvSpPr>
        <p:spPr/>
        <p:txBody>
          <a:bodyPr/>
          <a:lstStyle/>
          <a:p>
            <a:fld id="{9F2D902F-EE0B-4FEC-B20A-E0CD24B5BA37}" type="datetimeFigureOut">
              <a:rPr lang="sv-SE" smtClean="0"/>
              <a:t>2022-04-04</a:t>
            </a:fld>
            <a:endParaRPr lang="sv-SE"/>
          </a:p>
        </p:txBody>
      </p:sp>
      <p:sp>
        <p:nvSpPr>
          <p:cNvPr id="6" name="Platshållare för sidfot 5">
            <a:extLst>
              <a:ext uri="{FF2B5EF4-FFF2-40B4-BE49-F238E27FC236}">
                <a16:creationId xmlns:a16="http://schemas.microsoft.com/office/drawing/2014/main" id="{55F4BAFB-1A67-48E4-B514-E9274E9AD7E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D719E35E-1931-482C-BBBC-51992109BF30}"/>
              </a:ext>
            </a:extLst>
          </p:cNvPr>
          <p:cNvSpPr>
            <a:spLocks noGrp="1"/>
          </p:cNvSpPr>
          <p:nvPr>
            <p:ph type="sldNum" sz="quarter" idx="12"/>
          </p:nvPr>
        </p:nvSpPr>
        <p:spPr/>
        <p:txBody>
          <a:bodyPr/>
          <a:lstStyle/>
          <a:p>
            <a:fld id="{450FB52E-6016-4DB4-B374-433D8B901B83}" type="slidenum">
              <a:rPr lang="sv-SE" smtClean="0"/>
              <a:t>‹#›</a:t>
            </a:fld>
            <a:endParaRPr lang="sv-SE"/>
          </a:p>
        </p:txBody>
      </p:sp>
    </p:spTree>
    <p:extLst>
      <p:ext uri="{BB962C8B-B14F-4D97-AF65-F5344CB8AC3E}">
        <p14:creationId xmlns:p14="http://schemas.microsoft.com/office/powerpoint/2010/main" val="2457174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2D0D619-C363-41B7-BF2F-CFB0656C0BF2}"/>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85FB4BD0-AC4D-4BF5-B3AB-D6B474CC6E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00315D2F-A1CF-420E-891B-946B60D156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FC40384A-6ECC-4ADD-BC3D-723850D2267A}"/>
              </a:ext>
            </a:extLst>
          </p:cNvPr>
          <p:cNvSpPr>
            <a:spLocks noGrp="1"/>
          </p:cNvSpPr>
          <p:nvPr>
            <p:ph type="dt" sz="half" idx="10"/>
          </p:nvPr>
        </p:nvSpPr>
        <p:spPr/>
        <p:txBody>
          <a:bodyPr/>
          <a:lstStyle/>
          <a:p>
            <a:fld id="{9F2D902F-EE0B-4FEC-B20A-E0CD24B5BA37}" type="datetimeFigureOut">
              <a:rPr lang="sv-SE" smtClean="0"/>
              <a:t>2022-04-04</a:t>
            </a:fld>
            <a:endParaRPr lang="sv-SE"/>
          </a:p>
        </p:txBody>
      </p:sp>
      <p:sp>
        <p:nvSpPr>
          <p:cNvPr id="6" name="Platshållare för sidfot 5">
            <a:extLst>
              <a:ext uri="{FF2B5EF4-FFF2-40B4-BE49-F238E27FC236}">
                <a16:creationId xmlns:a16="http://schemas.microsoft.com/office/drawing/2014/main" id="{4489F0A8-7CF0-474A-8E6F-C272DF17870B}"/>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F9C0F3B5-7238-4AFE-823C-62A5012A5A89}"/>
              </a:ext>
            </a:extLst>
          </p:cNvPr>
          <p:cNvSpPr>
            <a:spLocks noGrp="1"/>
          </p:cNvSpPr>
          <p:nvPr>
            <p:ph type="sldNum" sz="quarter" idx="12"/>
          </p:nvPr>
        </p:nvSpPr>
        <p:spPr/>
        <p:txBody>
          <a:bodyPr/>
          <a:lstStyle/>
          <a:p>
            <a:fld id="{450FB52E-6016-4DB4-B374-433D8B901B83}" type="slidenum">
              <a:rPr lang="sv-SE" smtClean="0"/>
              <a:t>‹#›</a:t>
            </a:fld>
            <a:endParaRPr lang="sv-SE"/>
          </a:p>
        </p:txBody>
      </p:sp>
    </p:spTree>
    <p:extLst>
      <p:ext uri="{BB962C8B-B14F-4D97-AF65-F5344CB8AC3E}">
        <p14:creationId xmlns:p14="http://schemas.microsoft.com/office/powerpoint/2010/main" val="2206042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99E7AB33-97D5-4357-B013-3D607AA583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0BB81A1F-E50F-4A33-B4F6-A05C038962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1017CC5-271D-4ED7-9F01-DC12B8C1DD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2D902F-EE0B-4FEC-B20A-E0CD24B5BA37}" type="datetimeFigureOut">
              <a:rPr lang="sv-SE" smtClean="0"/>
              <a:t>2022-04-04</a:t>
            </a:fld>
            <a:endParaRPr lang="sv-SE"/>
          </a:p>
        </p:txBody>
      </p:sp>
      <p:sp>
        <p:nvSpPr>
          <p:cNvPr id="5" name="Platshållare för sidfot 4">
            <a:extLst>
              <a:ext uri="{FF2B5EF4-FFF2-40B4-BE49-F238E27FC236}">
                <a16:creationId xmlns:a16="http://schemas.microsoft.com/office/drawing/2014/main" id="{68B37BEB-80DE-4D3F-8D11-BACF70A065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43752226-4825-4C58-AC4B-8108749A75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0FB52E-6016-4DB4-B374-433D8B901B83}" type="slidenum">
              <a:rPr lang="sv-SE" smtClean="0"/>
              <a:t>‹#›</a:t>
            </a:fld>
            <a:endParaRPr lang="sv-SE"/>
          </a:p>
        </p:txBody>
      </p:sp>
    </p:spTree>
    <p:extLst>
      <p:ext uri="{BB962C8B-B14F-4D97-AF65-F5344CB8AC3E}">
        <p14:creationId xmlns:p14="http://schemas.microsoft.com/office/powerpoint/2010/main" val="2200977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gp.se/kultur/kultur/att-l%C3%A4sa-gertrude-stein-i-v%C3%A5r-tid-1.6313356" TargetMode="External"/><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microsoft.com/office/2018/10/relationships/comments" Target="../comments/modernComment_10B_F9541303.xml"/><Relationship Id="rId1" Type="http://schemas.openxmlformats.org/officeDocument/2006/relationships/slideLayout" Target="../slideLayouts/slideLayout7.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000">
            <a:alpha val="20000"/>
          </a:srgbClr>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D931EAE3-4F82-430F-9592-239395EC0961}"/>
              </a:ext>
            </a:extLst>
          </p:cNvPr>
          <p:cNvPicPr>
            <a:picLocks noChangeAspect="1"/>
          </p:cNvPicPr>
          <p:nvPr/>
        </p:nvPicPr>
        <p:blipFill rotWithShape="1">
          <a:blip r:embed="rId2"/>
          <a:srcRect t="23467" r="901" b="23855"/>
          <a:stretch/>
        </p:blipFill>
        <p:spPr>
          <a:xfrm>
            <a:off x="0" y="1"/>
            <a:ext cx="3478696" cy="6858000"/>
          </a:xfrm>
          <a:prstGeom prst="rect">
            <a:avLst/>
          </a:prstGeom>
        </p:spPr>
      </p:pic>
      <p:pic>
        <p:nvPicPr>
          <p:cNvPr id="2" name="Bildobjekt 1" descr="En bild som visar text, biljardboll&#10;&#10;Automatiskt genererad beskrivning">
            <a:extLst>
              <a:ext uri="{FF2B5EF4-FFF2-40B4-BE49-F238E27FC236}">
                <a16:creationId xmlns:a16="http://schemas.microsoft.com/office/drawing/2014/main" id="{111CA25B-475B-44E6-B9F0-FCD5F3B8A3C1}"/>
              </a:ext>
            </a:extLst>
          </p:cNvPr>
          <p:cNvPicPr>
            <a:picLocks noChangeAspect="1"/>
          </p:cNvPicPr>
          <p:nvPr/>
        </p:nvPicPr>
        <p:blipFill rotWithShape="1">
          <a:blip r:embed="rId3">
            <a:extLst>
              <a:ext uri="{28A0092B-C50C-407E-A947-70E740481C1C}">
                <a14:useLocalDpi xmlns:a14="http://schemas.microsoft.com/office/drawing/2010/main" val="0"/>
              </a:ext>
            </a:extLst>
          </a:blip>
          <a:srcRect b="59604"/>
          <a:stretch/>
        </p:blipFill>
        <p:spPr>
          <a:xfrm>
            <a:off x="0" y="6011243"/>
            <a:ext cx="3399183" cy="846757"/>
          </a:xfrm>
          <a:prstGeom prst="rect">
            <a:avLst/>
          </a:prstGeom>
        </p:spPr>
      </p:pic>
      <p:sp>
        <p:nvSpPr>
          <p:cNvPr id="4" name="textruta 3">
            <a:extLst>
              <a:ext uri="{FF2B5EF4-FFF2-40B4-BE49-F238E27FC236}">
                <a16:creationId xmlns:a16="http://schemas.microsoft.com/office/drawing/2014/main" id="{A019EA17-F9F7-44C5-B559-8C39BE7EFFDB}"/>
              </a:ext>
            </a:extLst>
          </p:cNvPr>
          <p:cNvSpPr txBox="1"/>
          <p:nvPr/>
        </p:nvSpPr>
        <p:spPr>
          <a:xfrm>
            <a:off x="4113409" y="366623"/>
            <a:ext cx="7726166" cy="6124754"/>
          </a:xfrm>
          <a:prstGeom prst="rect">
            <a:avLst/>
          </a:prstGeom>
          <a:noFill/>
        </p:spPr>
        <p:txBody>
          <a:bodyPr wrap="square" rtlCol="0">
            <a:spAutoFit/>
          </a:bodyPr>
          <a:lstStyle/>
          <a:p>
            <a:r>
              <a:rPr lang="sv-SE" sz="3200" dirty="0"/>
              <a:t>Övningar för Workshop</a:t>
            </a:r>
          </a:p>
          <a:p>
            <a:r>
              <a:rPr lang="sv-SE" dirty="0"/>
              <a:t>Studiewebben Canvas</a:t>
            </a:r>
          </a:p>
          <a:p>
            <a:endParaRPr lang="sv-SE" dirty="0"/>
          </a:p>
          <a:p>
            <a:r>
              <a:rPr lang="sv-SE" b="1" dirty="0"/>
              <a:t>Förutsättningar</a:t>
            </a:r>
          </a:p>
          <a:p>
            <a:r>
              <a:rPr lang="sv-SE" dirty="0"/>
              <a:t>Vi utgår från att du tagit del av förberedelsematerialet</a:t>
            </a:r>
          </a:p>
          <a:p>
            <a:r>
              <a:rPr lang="sv-SE" dirty="0"/>
              <a:t>Du gör övningarna i grupp</a:t>
            </a:r>
          </a:p>
          <a:p>
            <a:r>
              <a:rPr lang="sv-SE" dirty="0"/>
              <a:t>Ta hjälp av varandra om ni kör fast</a:t>
            </a:r>
          </a:p>
          <a:p>
            <a:r>
              <a:rPr lang="sv-SE" dirty="0"/>
              <a:t>Ta hjälp av utbildningsmaterialet för att lösa uppgifterna</a:t>
            </a:r>
          </a:p>
          <a:p>
            <a:r>
              <a:rPr lang="sv-SE" dirty="0"/>
              <a:t>20 minuter per område</a:t>
            </a:r>
          </a:p>
          <a:p>
            <a:r>
              <a:rPr lang="sv-SE" dirty="0"/>
              <a:t>Ni tar paus i grupperna när ni tycker det behövs</a:t>
            </a:r>
          </a:p>
          <a:p>
            <a:r>
              <a:rPr lang="sv-SE" dirty="0"/>
              <a:t>IKT pedagoger finns på plats för hjälp</a:t>
            </a:r>
          </a:p>
          <a:p>
            <a:endParaRPr lang="sv-SE" dirty="0"/>
          </a:p>
          <a:p>
            <a:r>
              <a:rPr lang="sv-SE" b="1" dirty="0"/>
              <a:t>Fyra stycken Övningsområden</a:t>
            </a:r>
          </a:p>
          <a:p>
            <a:pPr marL="285750" indent="-285750">
              <a:buFont typeface="Arial" panose="020B0604020202020204" pitchFamily="34" charset="0"/>
              <a:buChar char="•"/>
            </a:pPr>
            <a:r>
              <a:rPr lang="sv-SE" dirty="0"/>
              <a:t>Skapa struktur och lägga in material</a:t>
            </a:r>
          </a:p>
          <a:p>
            <a:pPr marL="285750" indent="-285750">
              <a:buFont typeface="Arial" panose="020B0604020202020204" pitchFamily="34" charset="0"/>
              <a:buChar char="•"/>
            </a:pPr>
            <a:r>
              <a:rPr lang="sv-SE" dirty="0"/>
              <a:t>Grupper</a:t>
            </a:r>
          </a:p>
          <a:p>
            <a:pPr marL="285750" indent="-285750">
              <a:buFont typeface="Arial" panose="020B0604020202020204" pitchFamily="34" charset="0"/>
              <a:buChar char="•"/>
            </a:pPr>
            <a:r>
              <a:rPr lang="sv-SE" dirty="0"/>
              <a:t>Skapa Uppgifter</a:t>
            </a:r>
          </a:p>
          <a:p>
            <a:pPr marL="285750" indent="-285750">
              <a:buFont typeface="Arial" panose="020B0604020202020204" pitchFamily="34" charset="0"/>
              <a:buChar char="•"/>
            </a:pPr>
            <a:r>
              <a:rPr lang="sv-SE" dirty="0"/>
              <a:t>Bedöma Uppgifter</a:t>
            </a:r>
          </a:p>
          <a:p>
            <a:pPr marL="285750" indent="-285750">
              <a:buFont typeface="Arial" panose="020B0604020202020204" pitchFamily="34" charset="0"/>
              <a:buChar char="•"/>
            </a:pPr>
            <a:endParaRPr lang="sv-SE" dirty="0"/>
          </a:p>
          <a:p>
            <a:pPr marL="285750" indent="-285750">
              <a:buFont typeface="Arial" panose="020B0604020202020204" pitchFamily="34" charset="0"/>
              <a:buChar char="•"/>
            </a:pPr>
            <a:r>
              <a:rPr lang="sv-SE" dirty="0"/>
              <a:t>Vi avslutar med en frågestund</a:t>
            </a:r>
          </a:p>
          <a:p>
            <a:endParaRPr lang="sv-SE" dirty="0"/>
          </a:p>
          <a:p>
            <a:endParaRPr lang="sv-SE" dirty="0"/>
          </a:p>
        </p:txBody>
      </p:sp>
    </p:spTree>
    <p:extLst>
      <p:ext uri="{BB962C8B-B14F-4D97-AF65-F5344CB8AC3E}">
        <p14:creationId xmlns:p14="http://schemas.microsoft.com/office/powerpoint/2010/main" val="2040429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B5AC5DF6-01AC-4C4B-ADC7-2E809D793B42}"/>
              </a:ext>
            </a:extLst>
          </p:cNvPr>
          <p:cNvSpPr/>
          <p:nvPr/>
        </p:nvSpPr>
        <p:spPr>
          <a:xfrm>
            <a:off x="111303" y="95907"/>
            <a:ext cx="11969393" cy="6581984"/>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grpSp>
        <p:nvGrpSpPr>
          <p:cNvPr id="2" name="Grupp 1">
            <a:extLst>
              <a:ext uri="{FF2B5EF4-FFF2-40B4-BE49-F238E27FC236}">
                <a16:creationId xmlns:a16="http://schemas.microsoft.com/office/drawing/2014/main" id="{754C1684-A1DE-44F9-AEE6-610ED3655898}"/>
              </a:ext>
            </a:extLst>
          </p:cNvPr>
          <p:cNvGrpSpPr/>
          <p:nvPr/>
        </p:nvGrpSpPr>
        <p:grpSpPr>
          <a:xfrm>
            <a:off x="682197" y="1205346"/>
            <a:ext cx="5413803" cy="2876100"/>
            <a:chOff x="992793" y="629854"/>
            <a:chExt cx="9168477" cy="5750691"/>
          </a:xfrm>
        </p:grpSpPr>
        <p:pic>
          <p:nvPicPr>
            <p:cNvPr id="3" name="Bildobjekt 2">
              <a:extLst>
                <a:ext uri="{FF2B5EF4-FFF2-40B4-BE49-F238E27FC236}">
                  <a16:creationId xmlns:a16="http://schemas.microsoft.com/office/drawing/2014/main" id="{3DBE7778-80FE-483B-9603-28BD10A03009}"/>
                </a:ext>
              </a:extLst>
            </p:cNvPr>
            <p:cNvPicPr>
              <a:picLocks noChangeAspect="1"/>
            </p:cNvPicPr>
            <p:nvPr/>
          </p:nvPicPr>
          <p:blipFill>
            <a:blip r:embed="rId2"/>
            <a:stretch>
              <a:fillRect/>
            </a:stretch>
          </p:blipFill>
          <p:spPr>
            <a:xfrm>
              <a:off x="992793" y="629854"/>
              <a:ext cx="9168477" cy="5750691"/>
            </a:xfrm>
            <a:prstGeom prst="rect">
              <a:avLst/>
            </a:prstGeom>
            <a:ln>
              <a:solidFill>
                <a:schemeClr val="bg2"/>
              </a:solidFill>
            </a:ln>
          </p:spPr>
        </p:pic>
        <p:grpSp>
          <p:nvGrpSpPr>
            <p:cNvPr id="4" name="Grupp 3">
              <a:extLst>
                <a:ext uri="{FF2B5EF4-FFF2-40B4-BE49-F238E27FC236}">
                  <a16:creationId xmlns:a16="http://schemas.microsoft.com/office/drawing/2014/main" id="{FC89718E-61FD-46AE-A35C-D3401A5FCAC7}"/>
                </a:ext>
              </a:extLst>
            </p:cNvPr>
            <p:cNvGrpSpPr/>
            <p:nvPr/>
          </p:nvGrpSpPr>
          <p:grpSpPr>
            <a:xfrm>
              <a:off x="2457450" y="1113663"/>
              <a:ext cx="7685440" cy="2485954"/>
              <a:chOff x="2457450" y="1113663"/>
              <a:chExt cx="7685440" cy="2485954"/>
            </a:xfrm>
          </p:grpSpPr>
          <p:pic>
            <p:nvPicPr>
              <p:cNvPr id="5" name="Bildobjekt 4">
                <a:extLst>
                  <a:ext uri="{FF2B5EF4-FFF2-40B4-BE49-F238E27FC236}">
                    <a16:creationId xmlns:a16="http://schemas.microsoft.com/office/drawing/2014/main" id="{0FCB6391-813D-4BD0-BA8A-1AC7C23FB8BD}"/>
                  </a:ext>
                </a:extLst>
              </p:cNvPr>
              <p:cNvPicPr>
                <a:picLocks noChangeAspect="1"/>
              </p:cNvPicPr>
              <p:nvPr/>
            </p:nvPicPr>
            <p:blipFill>
              <a:blip r:embed="rId3"/>
              <a:stretch>
                <a:fillRect/>
              </a:stretch>
            </p:blipFill>
            <p:spPr>
              <a:xfrm>
                <a:off x="7997034" y="1113663"/>
                <a:ext cx="2145856" cy="2485954"/>
              </a:xfrm>
              <a:prstGeom prst="rect">
                <a:avLst/>
              </a:prstGeom>
            </p:spPr>
          </p:pic>
          <p:sp>
            <p:nvSpPr>
              <p:cNvPr id="6" name="Pil: höger 5">
                <a:extLst>
                  <a:ext uri="{FF2B5EF4-FFF2-40B4-BE49-F238E27FC236}">
                    <a16:creationId xmlns:a16="http://schemas.microsoft.com/office/drawing/2014/main" id="{2600068A-F37B-4154-8CEB-7AC0B3B684E9}"/>
                  </a:ext>
                </a:extLst>
              </p:cNvPr>
              <p:cNvSpPr/>
              <p:nvPr/>
            </p:nvSpPr>
            <p:spPr>
              <a:xfrm>
                <a:off x="2457450" y="1161288"/>
                <a:ext cx="542926" cy="257175"/>
              </a:xfrm>
              <a:prstGeom prst="rightArrow">
                <a:avLst/>
              </a:prstGeom>
              <a:ln w="12700">
                <a:solidFill>
                  <a:schemeClr val="tx1">
                    <a:lumMod val="95000"/>
                    <a:lumOff val="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sv-SE" dirty="0"/>
              </a:p>
            </p:txBody>
          </p:sp>
          <p:sp>
            <p:nvSpPr>
              <p:cNvPr id="7" name="Rektangel 6">
                <a:extLst>
                  <a:ext uri="{FF2B5EF4-FFF2-40B4-BE49-F238E27FC236}">
                    <a16:creationId xmlns:a16="http://schemas.microsoft.com/office/drawing/2014/main" id="{96D9E4F6-7FEC-4E85-99BB-7C3662901279}"/>
                  </a:ext>
                </a:extLst>
              </p:cNvPr>
              <p:cNvSpPr/>
              <p:nvPr/>
            </p:nvSpPr>
            <p:spPr>
              <a:xfrm>
                <a:off x="8115300" y="1132712"/>
                <a:ext cx="1685924" cy="2277237"/>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Pil: höger 7">
                <a:extLst>
                  <a:ext uri="{FF2B5EF4-FFF2-40B4-BE49-F238E27FC236}">
                    <a16:creationId xmlns:a16="http://schemas.microsoft.com/office/drawing/2014/main" id="{47D4A99D-0749-4F7B-B4C9-B400C09B0FA0}"/>
                  </a:ext>
                </a:extLst>
              </p:cNvPr>
              <p:cNvSpPr/>
              <p:nvPr/>
            </p:nvSpPr>
            <p:spPr>
              <a:xfrm>
                <a:off x="3362325" y="2447163"/>
                <a:ext cx="542926" cy="257175"/>
              </a:xfrm>
              <a:prstGeom prst="rightArrow">
                <a:avLst/>
              </a:prstGeom>
              <a:ln w="12700">
                <a:solidFill>
                  <a:schemeClr val="tx1">
                    <a:lumMod val="95000"/>
                    <a:lumOff val="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sv-SE" dirty="0"/>
              </a:p>
            </p:txBody>
          </p:sp>
        </p:grpSp>
      </p:grpSp>
      <p:sp>
        <p:nvSpPr>
          <p:cNvPr id="10" name="textruta 9">
            <a:extLst>
              <a:ext uri="{FF2B5EF4-FFF2-40B4-BE49-F238E27FC236}">
                <a16:creationId xmlns:a16="http://schemas.microsoft.com/office/drawing/2014/main" id="{95E38CC5-D5BA-417B-B7A5-EE8692A49F58}"/>
              </a:ext>
            </a:extLst>
          </p:cNvPr>
          <p:cNvSpPr txBox="1"/>
          <p:nvPr/>
        </p:nvSpPr>
        <p:spPr>
          <a:xfrm>
            <a:off x="682197" y="707741"/>
            <a:ext cx="5499133" cy="276999"/>
          </a:xfrm>
          <a:prstGeom prst="rect">
            <a:avLst/>
          </a:prstGeom>
          <a:noFill/>
        </p:spPr>
        <p:txBody>
          <a:bodyPr wrap="square" rtlCol="0">
            <a:spAutoFit/>
          </a:bodyPr>
          <a:lstStyle/>
          <a:p>
            <a:r>
              <a:rPr lang="sv-SE" sz="1200" dirty="0"/>
              <a:t>I exemplet nedan filtrerar jag fram ”mina” grupper via fliken Omdömen</a:t>
            </a:r>
          </a:p>
        </p:txBody>
      </p:sp>
      <p:pic>
        <p:nvPicPr>
          <p:cNvPr id="11" name="Bildobjekt 10">
            <a:extLst>
              <a:ext uri="{FF2B5EF4-FFF2-40B4-BE49-F238E27FC236}">
                <a16:creationId xmlns:a16="http://schemas.microsoft.com/office/drawing/2014/main" id="{F0D72042-1DF0-47F8-B3DA-F30B2F44989A}"/>
              </a:ext>
            </a:extLst>
          </p:cNvPr>
          <p:cNvPicPr>
            <a:picLocks noChangeAspect="1"/>
          </p:cNvPicPr>
          <p:nvPr/>
        </p:nvPicPr>
        <p:blipFill>
          <a:blip r:embed="rId4"/>
          <a:stretch>
            <a:fillRect/>
          </a:stretch>
        </p:blipFill>
        <p:spPr>
          <a:xfrm>
            <a:off x="6338781" y="1287313"/>
            <a:ext cx="5499133" cy="2794133"/>
          </a:xfrm>
          <a:prstGeom prst="rect">
            <a:avLst/>
          </a:prstGeom>
        </p:spPr>
      </p:pic>
      <p:sp>
        <p:nvSpPr>
          <p:cNvPr id="12" name="textruta 11">
            <a:extLst>
              <a:ext uri="{FF2B5EF4-FFF2-40B4-BE49-F238E27FC236}">
                <a16:creationId xmlns:a16="http://schemas.microsoft.com/office/drawing/2014/main" id="{3E329D37-7721-44DF-A9AA-0447D6F12072}"/>
              </a:ext>
            </a:extLst>
          </p:cNvPr>
          <p:cNvSpPr txBox="1"/>
          <p:nvPr/>
        </p:nvSpPr>
        <p:spPr>
          <a:xfrm>
            <a:off x="6338780" y="704859"/>
            <a:ext cx="5499133" cy="276999"/>
          </a:xfrm>
          <a:prstGeom prst="rect">
            <a:avLst/>
          </a:prstGeom>
          <a:noFill/>
        </p:spPr>
        <p:txBody>
          <a:bodyPr wrap="square" rtlCol="0">
            <a:spAutoFit/>
          </a:bodyPr>
          <a:lstStyle/>
          <a:p>
            <a:r>
              <a:rPr lang="sv-SE" sz="1200" dirty="0"/>
              <a:t>I exemplet nedan filtrerar jag fram ”mina” grupper via n uppgift</a:t>
            </a:r>
          </a:p>
        </p:txBody>
      </p:sp>
      <p:sp>
        <p:nvSpPr>
          <p:cNvPr id="13" name="Rektangel 12">
            <a:extLst>
              <a:ext uri="{FF2B5EF4-FFF2-40B4-BE49-F238E27FC236}">
                <a16:creationId xmlns:a16="http://schemas.microsoft.com/office/drawing/2014/main" id="{CB7777D0-DB01-4801-A3D6-BC1A5490ABA3}"/>
              </a:ext>
            </a:extLst>
          </p:cNvPr>
          <p:cNvSpPr/>
          <p:nvPr/>
        </p:nvSpPr>
        <p:spPr>
          <a:xfrm>
            <a:off x="682197" y="4258921"/>
            <a:ext cx="11155715" cy="202786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textruta 13">
            <a:extLst>
              <a:ext uri="{FF2B5EF4-FFF2-40B4-BE49-F238E27FC236}">
                <a16:creationId xmlns:a16="http://schemas.microsoft.com/office/drawing/2014/main" id="{06E922DC-4DB2-4F32-9D62-F1A8AF40DE90}"/>
              </a:ext>
            </a:extLst>
          </p:cNvPr>
          <p:cNvSpPr txBox="1"/>
          <p:nvPr/>
        </p:nvSpPr>
        <p:spPr>
          <a:xfrm>
            <a:off x="2374251" y="4579803"/>
            <a:ext cx="7929057" cy="1384995"/>
          </a:xfrm>
          <a:prstGeom prst="rect">
            <a:avLst/>
          </a:prstGeom>
          <a:noFill/>
        </p:spPr>
        <p:txBody>
          <a:bodyPr wrap="square" rtlCol="0">
            <a:spAutoFit/>
          </a:bodyPr>
          <a:lstStyle/>
          <a:p>
            <a:r>
              <a:rPr lang="sv-SE" sz="1200" b="1" dirty="0"/>
              <a:t>Notera att: </a:t>
            </a:r>
          </a:p>
          <a:p>
            <a:r>
              <a:rPr lang="sv-SE" sz="1200" dirty="0"/>
              <a:t>För att enbart se de </a:t>
            </a:r>
            <a:r>
              <a:rPr lang="sv-SE" sz="1200" dirty="0" err="1"/>
              <a:t>framfiltrerade</a:t>
            </a:r>
            <a:r>
              <a:rPr lang="sv-SE" sz="1200" dirty="0"/>
              <a:t> studenternas texter i den så kallade </a:t>
            </a:r>
            <a:r>
              <a:rPr lang="sv-SE" sz="1200" b="1" i="1" dirty="0" err="1"/>
              <a:t>Speedgradern</a:t>
            </a:r>
            <a:r>
              <a:rPr lang="sv-SE" sz="1200" dirty="0"/>
              <a:t> måste du  gå in i kursens inställningar och välja ett tillägg som heter </a:t>
            </a:r>
            <a:r>
              <a:rPr lang="sv-SE" sz="1200" b="1" i="1" dirty="0"/>
              <a:t>Stor kurs </a:t>
            </a:r>
            <a:r>
              <a:rPr lang="sv-SE" sz="1200" dirty="0"/>
              <a:t>(annars slår inte filtreringen i </a:t>
            </a:r>
            <a:r>
              <a:rPr lang="sv-SE" sz="1200" b="1" i="1" dirty="0"/>
              <a:t>Speedgrader</a:t>
            </a:r>
            <a:r>
              <a:rPr lang="sv-SE" sz="1200" dirty="0"/>
              <a:t> igenom och du ser alla studenter osorterat)</a:t>
            </a:r>
          </a:p>
          <a:p>
            <a:endParaRPr lang="sv-SE" sz="1200" dirty="0"/>
          </a:p>
          <a:p>
            <a:r>
              <a:rPr lang="sv-SE" sz="1200" b="1" dirty="0"/>
              <a:t>Gå till: </a:t>
            </a:r>
            <a:r>
              <a:rPr lang="sv-SE" sz="1200" dirty="0"/>
              <a:t>&gt; Inställningar &gt; scrolla ned på sidan &gt; hitta </a:t>
            </a:r>
            <a:r>
              <a:rPr lang="sv-SE" sz="1200" b="1" i="1" dirty="0"/>
              <a:t>Stor kurs </a:t>
            </a:r>
            <a:r>
              <a:rPr lang="sv-SE" sz="1200" dirty="0"/>
              <a:t>&gt; klicka i </a:t>
            </a:r>
            <a:r>
              <a:rPr lang="sv-SE" sz="1200" b="1" i="1" dirty="0"/>
              <a:t>Starta </a:t>
            </a:r>
            <a:r>
              <a:rPr lang="sv-SE" sz="1200" b="1" i="1" dirty="0" err="1"/>
              <a:t>SpeedGrader</a:t>
            </a:r>
            <a:r>
              <a:rPr lang="sv-SE" sz="1200" b="1" i="1" dirty="0"/>
              <a:t> filtrerad efter studentgrupp </a:t>
            </a:r>
            <a:r>
              <a:rPr lang="sv-SE" sz="1200" dirty="0"/>
              <a:t>&gt;</a:t>
            </a:r>
            <a:r>
              <a:rPr lang="sv-SE" sz="1200" b="1" i="1" dirty="0"/>
              <a:t> Spara</a:t>
            </a:r>
          </a:p>
        </p:txBody>
      </p:sp>
    </p:spTree>
    <p:extLst>
      <p:ext uri="{BB962C8B-B14F-4D97-AF65-F5344CB8AC3E}">
        <p14:creationId xmlns:p14="http://schemas.microsoft.com/office/powerpoint/2010/main" val="536359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ktangel 18">
            <a:extLst>
              <a:ext uri="{FF2B5EF4-FFF2-40B4-BE49-F238E27FC236}">
                <a16:creationId xmlns:a16="http://schemas.microsoft.com/office/drawing/2014/main" id="{2FB5D1F3-3AC6-4213-92DF-BD6C416F760D}"/>
              </a:ext>
            </a:extLst>
          </p:cNvPr>
          <p:cNvSpPr/>
          <p:nvPr/>
        </p:nvSpPr>
        <p:spPr>
          <a:xfrm>
            <a:off x="85726" y="88186"/>
            <a:ext cx="11986410" cy="6626939"/>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extruta 1">
            <a:extLst>
              <a:ext uri="{FF2B5EF4-FFF2-40B4-BE49-F238E27FC236}">
                <a16:creationId xmlns:a16="http://schemas.microsoft.com/office/drawing/2014/main" id="{8CD5E9CD-0845-4DF1-A397-44C360F7D597}"/>
              </a:ext>
            </a:extLst>
          </p:cNvPr>
          <p:cNvSpPr txBox="1"/>
          <p:nvPr/>
        </p:nvSpPr>
        <p:spPr>
          <a:xfrm>
            <a:off x="316681" y="553838"/>
            <a:ext cx="6001390" cy="923330"/>
          </a:xfrm>
          <a:prstGeom prst="rect">
            <a:avLst/>
          </a:prstGeom>
          <a:noFill/>
        </p:spPr>
        <p:txBody>
          <a:bodyPr wrap="square" rtlCol="0">
            <a:spAutoFit/>
          </a:bodyPr>
          <a:lstStyle/>
          <a:p>
            <a:endParaRPr lang="sv-SE" sz="1200" dirty="0"/>
          </a:p>
          <a:p>
            <a:endParaRPr lang="sv-SE" sz="1200" dirty="0"/>
          </a:p>
          <a:p>
            <a:endParaRPr lang="sv-SE" sz="1200" dirty="0"/>
          </a:p>
          <a:p>
            <a:endParaRPr lang="sv-SE" dirty="0"/>
          </a:p>
        </p:txBody>
      </p:sp>
      <p:sp>
        <p:nvSpPr>
          <p:cNvPr id="8" name="textruta 7">
            <a:extLst>
              <a:ext uri="{FF2B5EF4-FFF2-40B4-BE49-F238E27FC236}">
                <a16:creationId xmlns:a16="http://schemas.microsoft.com/office/drawing/2014/main" id="{4DAFD037-62E5-4653-80E6-80748B199FC2}"/>
              </a:ext>
            </a:extLst>
          </p:cNvPr>
          <p:cNvSpPr txBox="1"/>
          <p:nvPr/>
        </p:nvSpPr>
        <p:spPr>
          <a:xfrm>
            <a:off x="302766" y="642227"/>
            <a:ext cx="11572553" cy="1569660"/>
          </a:xfrm>
          <a:prstGeom prst="rect">
            <a:avLst/>
          </a:prstGeom>
          <a:noFill/>
        </p:spPr>
        <p:txBody>
          <a:bodyPr wrap="square" rtlCol="0">
            <a:spAutoFit/>
          </a:bodyPr>
          <a:lstStyle/>
          <a:p>
            <a:r>
              <a:rPr lang="sv-SE" sz="1200" dirty="0"/>
              <a:t>Om du vill skapa struktur inne i  modulen kan du göra det med stöd av det som kallas för </a:t>
            </a:r>
            <a:r>
              <a:rPr lang="sv-SE" sz="1200" b="1" i="1" dirty="0"/>
              <a:t>Textrubriker</a:t>
            </a:r>
            <a:r>
              <a:rPr lang="sv-SE" sz="1200" dirty="0"/>
              <a:t>. En textrubrik</a:t>
            </a:r>
            <a:r>
              <a:rPr lang="sv-SE" sz="1200" b="1" i="1" dirty="0"/>
              <a:t> </a:t>
            </a:r>
            <a:r>
              <a:rPr lang="sv-SE" sz="1200" dirty="0"/>
              <a:t>skapar en avdelare inom modulen så att innehållet struktureras upp på ett snyggt sätt. Du kan förutom textrubriker</a:t>
            </a:r>
            <a:r>
              <a:rPr lang="sv-SE" sz="1200" b="1" i="1" dirty="0"/>
              <a:t> </a:t>
            </a:r>
            <a:r>
              <a:rPr lang="sv-SE" sz="1200" dirty="0"/>
              <a:t>även jobba med Indrag för olika innehåll i modulen,  för att signalera olika typer av innehåll eller att olika resurser hör ihop.</a:t>
            </a:r>
          </a:p>
          <a:p>
            <a:endParaRPr lang="sv-SE" sz="1200" dirty="0"/>
          </a:p>
          <a:p>
            <a:pPr marL="171450" indent="-171450">
              <a:buFont typeface="Arial" panose="020B0604020202020204" pitchFamily="34" charset="0"/>
              <a:buChar char="•"/>
            </a:pPr>
            <a:r>
              <a:rPr lang="sv-SE" sz="1200" dirty="0"/>
              <a:t>Lägg till Textrubrik:  klicka på </a:t>
            </a:r>
            <a:r>
              <a:rPr lang="sv-SE" sz="1200" dirty="0" err="1"/>
              <a:t>plusset</a:t>
            </a:r>
            <a:r>
              <a:rPr lang="sv-SE" sz="1200" dirty="0"/>
              <a:t> för modulen &gt; välj </a:t>
            </a:r>
            <a:r>
              <a:rPr lang="sv-SE" sz="1200" b="1" i="1" dirty="0"/>
              <a:t>Textrubrik</a:t>
            </a:r>
            <a:r>
              <a:rPr lang="sv-SE" sz="1200" b="1" dirty="0"/>
              <a:t> &gt; </a:t>
            </a:r>
            <a:r>
              <a:rPr lang="sv-SE" sz="1200" dirty="0"/>
              <a:t>döp textrubriken &gt; </a:t>
            </a:r>
            <a:r>
              <a:rPr lang="sv-SE" sz="1200" b="1" i="1" dirty="0"/>
              <a:t>Spara</a:t>
            </a:r>
          </a:p>
          <a:p>
            <a:pPr marL="171450" indent="-171450">
              <a:buFont typeface="Arial" panose="020B0604020202020204" pitchFamily="34" charset="0"/>
              <a:buChar char="•"/>
            </a:pPr>
            <a:r>
              <a:rPr lang="sv-SE" sz="1200" dirty="0"/>
              <a:t>Gör indrag för innehåll du lagt till:  klicka på </a:t>
            </a:r>
            <a:r>
              <a:rPr lang="sv-SE" sz="1200" b="1" i="1" dirty="0"/>
              <a:t>de tre prickarna </a:t>
            </a:r>
            <a:r>
              <a:rPr lang="sv-SE" sz="1200" dirty="0"/>
              <a:t>till höger om rubriken för det innehåll du lagt till</a:t>
            </a:r>
          </a:p>
          <a:p>
            <a:pPr marL="171450" indent="-171450">
              <a:buFont typeface="Arial" panose="020B0604020202020204" pitchFamily="34" charset="0"/>
              <a:buChar char="•"/>
            </a:pPr>
            <a:r>
              <a:rPr lang="sv-SE" sz="1200" dirty="0"/>
              <a:t>Välj &gt; öka / minska indrag</a:t>
            </a:r>
          </a:p>
          <a:p>
            <a:endParaRPr lang="sv-SE" sz="1200" dirty="0"/>
          </a:p>
          <a:p>
            <a:endParaRPr lang="sv-SE" sz="1200" dirty="0"/>
          </a:p>
        </p:txBody>
      </p:sp>
      <p:sp>
        <p:nvSpPr>
          <p:cNvPr id="3" name="textruta 2">
            <a:extLst>
              <a:ext uri="{FF2B5EF4-FFF2-40B4-BE49-F238E27FC236}">
                <a16:creationId xmlns:a16="http://schemas.microsoft.com/office/drawing/2014/main" id="{3AF69EE6-C04E-4658-8304-0134F0E6A53B}"/>
              </a:ext>
            </a:extLst>
          </p:cNvPr>
          <p:cNvSpPr txBox="1"/>
          <p:nvPr/>
        </p:nvSpPr>
        <p:spPr>
          <a:xfrm>
            <a:off x="316681" y="219075"/>
            <a:ext cx="5110725" cy="369332"/>
          </a:xfrm>
          <a:prstGeom prst="rect">
            <a:avLst/>
          </a:prstGeom>
          <a:noFill/>
        </p:spPr>
        <p:txBody>
          <a:bodyPr wrap="square" rtlCol="0">
            <a:spAutoFit/>
          </a:bodyPr>
          <a:lstStyle/>
          <a:p>
            <a:r>
              <a:rPr lang="sv-SE" b="1" dirty="0">
                <a:solidFill>
                  <a:schemeClr val="bg1">
                    <a:lumMod val="50000"/>
                  </a:schemeClr>
                </a:solidFill>
              </a:rPr>
              <a:t>Extra övning för att skapa struktur i modulen</a:t>
            </a:r>
          </a:p>
        </p:txBody>
      </p:sp>
      <p:sp>
        <p:nvSpPr>
          <p:cNvPr id="21" name="textruta 20">
            <a:extLst>
              <a:ext uri="{FF2B5EF4-FFF2-40B4-BE49-F238E27FC236}">
                <a16:creationId xmlns:a16="http://schemas.microsoft.com/office/drawing/2014/main" id="{E03E9630-82BB-48E7-9245-821BC2557C9E}"/>
              </a:ext>
            </a:extLst>
          </p:cNvPr>
          <p:cNvSpPr txBox="1"/>
          <p:nvPr/>
        </p:nvSpPr>
        <p:spPr>
          <a:xfrm>
            <a:off x="388922" y="2233609"/>
            <a:ext cx="5499133" cy="830997"/>
          </a:xfrm>
          <a:prstGeom prst="rect">
            <a:avLst/>
          </a:prstGeom>
          <a:noFill/>
        </p:spPr>
        <p:txBody>
          <a:bodyPr wrap="square" rtlCol="0">
            <a:spAutoFit/>
          </a:bodyPr>
          <a:lstStyle/>
          <a:p>
            <a:r>
              <a:rPr lang="sv-SE" sz="1200" dirty="0"/>
              <a:t>Såhär ser det ut när jag skapat Textrubriker i en modul. Textrubrikerna har jag i det här exemplet lagt så att jag med dem separerar Föreläsningar i kursen från Seminarier. Textrubrikerna kan naturligtvis signalera vad du bäst tycker passar. Såsom veckor, moment, teman etcetera. Röda pilen visar var du klickar för att lägga till Textrubrik.</a:t>
            </a:r>
          </a:p>
        </p:txBody>
      </p:sp>
      <p:sp>
        <p:nvSpPr>
          <p:cNvPr id="23" name="textruta 22">
            <a:extLst>
              <a:ext uri="{FF2B5EF4-FFF2-40B4-BE49-F238E27FC236}">
                <a16:creationId xmlns:a16="http://schemas.microsoft.com/office/drawing/2014/main" id="{FC29B8A5-46B6-4B7E-B78B-770CEF8D1193}"/>
              </a:ext>
            </a:extLst>
          </p:cNvPr>
          <p:cNvSpPr txBox="1"/>
          <p:nvPr/>
        </p:nvSpPr>
        <p:spPr>
          <a:xfrm>
            <a:off x="6096000" y="2211252"/>
            <a:ext cx="4642921" cy="646331"/>
          </a:xfrm>
          <a:prstGeom prst="rect">
            <a:avLst/>
          </a:prstGeom>
          <a:noFill/>
        </p:spPr>
        <p:txBody>
          <a:bodyPr wrap="square" rtlCol="0">
            <a:spAutoFit/>
          </a:bodyPr>
          <a:lstStyle/>
          <a:p>
            <a:r>
              <a:rPr lang="sv-SE" sz="1200" dirty="0"/>
              <a:t>Såhär ser det ut när jag skapat Textrubriker för att dela upp innehållet i modulen utifrån en  kronologisk ordning baserat på veckor. </a:t>
            </a:r>
            <a:r>
              <a:rPr lang="sv-SE" sz="1200"/>
              <a:t>Röda pilen visar var du klickar för att lägga till Textrubrik.</a:t>
            </a:r>
            <a:endParaRPr lang="sv-SE" sz="1200" dirty="0"/>
          </a:p>
        </p:txBody>
      </p:sp>
      <p:grpSp>
        <p:nvGrpSpPr>
          <p:cNvPr id="29" name="Grupp 28">
            <a:extLst>
              <a:ext uri="{FF2B5EF4-FFF2-40B4-BE49-F238E27FC236}">
                <a16:creationId xmlns:a16="http://schemas.microsoft.com/office/drawing/2014/main" id="{71944BE9-F97C-414B-B319-2E24962E85DE}"/>
              </a:ext>
            </a:extLst>
          </p:cNvPr>
          <p:cNvGrpSpPr/>
          <p:nvPr/>
        </p:nvGrpSpPr>
        <p:grpSpPr>
          <a:xfrm>
            <a:off x="468787" y="3064606"/>
            <a:ext cx="5316313" cy="2876698"/>
            <a:chOff x="408212" y="3057809"/>
            <a:chExt cx="5316313" cy="2876698"/>
          </a:xfrm>
        </p:grpSpPr>
        <p:grpSp>
          <p:nvGrpSpPr>
            <p:cNvPr id="10" name="Grupp 9">
              <a:extLst>
                <a:ext uri="{FF2B5EF4-FFF2-40B4-BE49-F238E27FC236}">
                  <a16:creationId xmlns:a16="http://schemas.microsoft.com/office/drawing/2014/main" id="{43BAFFF3-F503-42C8-AE1E-89E4E04A5648}"/>
                </a:ext>
              </a:extLst>
            </p:cNvPr>
            <p:cNvGrpSpPr/>
            <p:nvPr/>
          </p:nvGrpSpPr>
          <p:grpSpPr>
            <a:xfrm>
              <a:off x="408212" y="3167293"/>
              <a:ext cx="5316313" cy="2767214"/>
              <a:chOff x="563787" y="2779858"/>
              <a:chExt cx="4512355" cy="2373362"/>
            </a:xfrm>
            <a:effectLst>
              <a:outerShdw blurRad="50800" dist="38100" dir="2700000" algn="tl" rotWithShape="0">
                <a:prstClr val="black">
                  <a:alpha val="40000"/>
                </a:prstClr>
              </a:outerShdw>
            </a:effectLst>
          </p:grpSpPr>
          <p:pic>
            <p:nvPicPr>
              <p:cNvPr id="5" name="Bildobjekt 4">
                <a:extLst>
                  <a:ext uri="{FF2B5EF4-FFF2-40B4-BE49-F238E27FC236}">
                    <a16:creationId xmlns:a16="http://schemas.microsoft.com/office/drawing/2014/main" id="{BB4C9557-EA86-406A-BC60-9505375908B3}"/>
                  </a:ext>
                </a:extLst>
              </p:cNvPr>
              <p:cNvPicPr>
                <a:picLocks noChangeAspect="1"/>
              </p:cNvPicPr>
              <p:nvPr/>
            </p:nvPicPr>
            <p:blipFill rotWithShape="1">
              <a:blip r:embed="rId2"/>
              <a:srcRect l="83883" r="2514"/>
              <a:stretch/>
            </p:blipFill>
            <p:spPr>
              <a:xfrm>
                <a:off x="4301221" y="2779858"/>
                <a:ext cx="774921" cy="2370690"/>
              </a:xfrm>
              <a:prstGeom prst="rect">
                <a:avLst/>
              </a:prstGeom>
              <a:ln>
                <a:solidFill>
                  <a:schemeClr val="bg1">
                    <a:lumMod val="85000"/>
                  </a:schemeClr>
                </a:solidFill>
              </a:ln>
            </p:spPr>
          </p:pic>
          <p:pic>
            <p:nvPicPr>
              <p:cNvPr id="18" name="Bildobjekt 17">
                <a:extLst>
                  <a:ext uri="{FF2B5EF4-FFF2-40B4-BE49-F238E27FC236}">
                    <a16:creationId xmlns:a16="http://schemas.microsoft.com/office/drawing/2014/main" id="{73C418A5-82E2-49AA-810F-86527CFBA014}"/>
                  </a:ext>
                </a:extLst>
              </p:cNvPr>
              <p:cNvPicPr>
                <a:picLocks noChangeAspect="1"/>
              </p:cNvPicPr>
              <p:nvPr/>
            </p:nvPicPr>
            <p:blipFill rotWithShape="1">
              <a:blip r:embed="rId2"/>
              <a:srcRect r="33887"/>
              <a:stretch/>
            </p:blipFill>
            <p:spPr>
              <a:xfrm>
                <a:off x="563787" y="2782530"/>
                <a:ext cx="3766251" cy="2370690"/>
              </a:xfrm>
              <a:prstGeom prst="rect">
                <a:avLst/>
              </a:prstGeom>
              <a:ln>
                <a:solidFill>
                  <a:schemeClr val="bg1">
                    <a:lumMod val="85000"/>
                  </a:schemeClr>
                </a:solidFill>
              </a:ln>
            </p:spPr>
          </p:pic>
        </p:grpSp>
        <p:cxnSp>
          <p:nvCxnSpPr>
            <p:cNvPr id="13" name="Rak pilkoppling 12">
              <a:extLst>
                <a:ext uri="{FF2B5EF4-FFF2-40B4-BE49-F238E27FC236}">
                  <a16:creationId xmlns:a16="http://schemas.microsoft.com/office/drawing/2014/main" id="{96D6A739-54AF-4520-B197-57147ADC3812}"/>
                </a:ext>
              </a:extLst>
            </p:cNvPr>
            <p:cNvCxnSpPr>
              <a:cxnSpLocks/>
            </p:cNvCxnSpPr>
            <p:nvPr/>
          </p:nvCxnSpPr>
          <p:spPr>
            <a:xfrm>
              <a:off x="5100677" y="3057809"/>
              <a:ext cx="322339" cy="25256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 name="Grupp 8">
            <a:extLst>
              <a:ext uri="{FF2B5EF4-FFF2-40B4-BE49-F238E27FC236}">
                <a16:creationId xmlns:a16="http://schemas.microsoft.com/office/drawing/2014/main" id="{E7EBE3A0-E2C6-4762-B724-19A9FACE4DBA}"/>
              </a:ext>
            </a:extLst>
          </p:cNvPr>
          <p:cNvGrpSpPr/>
          <p:nvPr/>
        </p:nvGrpSpPr>
        <p:grpSpPr>
          <a:xfrm>
            <a:off x="6178581" y="3086329"/>
            <a:ext cx="4560340" cy="3137251"/>
            <a:chOff x="5813215" y="2779858"/>
            <a:chExt cx="3886413" cy="3013114"/>
          </a:xfrm>
        </p:grpSpPr>
        <p:pic>
          <p:nvPicPr>
            <p:cNvPr id="7" name="Bildobjekt 6">
              <a:extLst>
                <a:ext uri="{FF2B5EF4-FFF2-40B4-BE49-F238E27FC236}">
                  <a16:creationId xmlns:a16="http://schemas.microsoft.com/office/drawing/2014/main" id="{B5FDD438-CBEE-40C2-A489-9704DE271BE3}"/>
                </a:ext>
              </a:extLst>
            </p:cNvPr>
            <p:cNvPicPr>
              <a:picLocks noChangeAspect="1"/>
            </p:cNvPicPr>
            <p:nvPr/>
          </p:nvPicPr>
          <p:blipFill rotWithShape="1">
            <a:blip r:embed="rId3"/>
            <a:srcRect l="85823"/>
            <a:stretch/>
          </p:blipFill>
          <p:spPr>
            <a:xfrm>
              <a:off x="8832640" y="2779858"/>
              <a:ext cx="866988" cy="3013114"/>
            </a:xfrm>
            <a:prstGeom prst="rect">
              <a:avLst/>
            </a:prstGeom>
          </p:spPr>
        </p:pic>
        <p:pic>
          <p:nvPicPr>
            <p:cNvPr id="17" name="Bildobjekt 16">
              <a:extLst>
                <a:ext uri="{FF2B5EF4-FFF2-40B4-BE49-F238E27FC236}">
                  <a16:creationId xmlns:a16="http://schemas.microsoft.com/office/drawing/2014/main" id="{3AC138A6-B842-4D77-A71B-028F09434373}"/>
                </a:ext>
              </a:extLst>
            </p:cNvPr>
            <p:cNvPicPr>
              <a:picLocks noChangeAspect="1"/>
            </p:cNvPicPr>
            <p:nvPr/>
          </p:nvPicPr>
          <p:blipFill rotWithShape="1">
            <a:blip r:embed="rId3"/>
            <a:srcRect r="50625"/>
            <a:stretch/>
          </p:blipFill>
          <p:spPr>
            <a:xfrm>
              <a:off x="5813215" y="2779858"/>
              <a:ext cx="3019425" cy="3013114"/>
            </a:xfrm>
            <a:prstGeom prst="rect">
              <a:avLst/>
            </a:prstGeom>
          </p:spPr>
        </p:pic>
      </p:grpSp>
      <p:cxnSp>
        <p:nvCxnSpPr>
          <p:cNvPr id="28" name="Rak pilkoppling 27">
            <a:extLst>
              <a:ext uri="{FF2B5EF4-FFF2-40B4-BE49-F238E27FC236}">
                <a16:creationId xmlns:a16="http://schemas.microsoft.com/office/drawing/2014/main" id="{A238E351-9CE4-4B88-AE29-6C4200CD0770}"/>
              </a:ext>
            </a:extLst>
          </p:cNvPr>
          <p:cNvCxnSpPr>
            <a:cxnSpLocks/>
          </p:cNvCxnSpPr>
          <p:nvPr/>
        </p:nvCxnSpPr>
        <p:spPr>
          <a:xfrm>
            <a:off x="10051152" y="2805261"/>
            <a:ext cx="337047" cy="28141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Rektangel: rundade hörn 3">
            <a:extLst>
              <a:ext uri="{FF2B5EF4-FFF2-40B4-BE49-F238E27FC236}">
                <a16:creationId xmlns:a16="http://schemas.microsoft.com/office/drawing/2014/main" id="{9EC5D6F9-00AC-4299-ABBC-34C86889A055}"/>
              </a:ext>
            </a:extLst>
          </p:cNvPr>
          <p:cNvSpPr/>
          <p:nvPr/>
        </p:nvSpPr>
        <p:spPr>
          <a:xfrm>
            <a:off x="2049028" y="3776012"/>
            <a:ext cx="2840983" cy="276225"/>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rundade hörn 26">
            <a:extLst>
              <a:ext uri="{FF2B5EF4-FFF2-40B4-BE49-F238E27FC236}">
                <a16:creationId xmlns:a16="http://schemas.microsoft.com/office/drawing/2014/main" id="{B06BF8F9-C1D8-4A28-8144-658B5E7B6057}"/>
              </a:ext>
            </a:extLst>
          </p:cNvPr>
          <p:cNvSpPr/>
          <p:nvPr/>
        </p:nvSpPr>
        <p:spPr>
          <a:xfrm>
            <a:off x="2066925" y="4565588"/>
            <a:ext cx="2840983" cy="276225"/>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ektangel: rundade hörn 30">
            <a:extLst>
              <a:ext uri="{FF2B5EF4-FFF2-40B4-BE49-F238E27FC236}">
                <a16:creationId xmlns:a16="http://schemas.microsoft.com/office/drawing/2014/main" id="{24DECC2F-271E-45CB-8C70-6FF40BEDA49D}"/>
              </a:ext>
            </a:extLst>
          </p:cNvPr>
          <p:cNvSpPr/>
          <p:nvPr/>
        </p:nvSpPr>
        <p:spPr>
          <a:xfrm>
            <a:off x="2049028" y="5525409"/>
            <a:ext cx="2840983" cy="276225"/>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 name="Rektangel: rundade hörn 31">
            <a:extLst>
              <a:ext uri="{FF2B5EF4-FFF2-40B4-BE49-F238E27FC236}">
                <a16:creationId xmlns:a16="http://schemas.microsoft.com/office/drawing/2014/main" id="{93D1F579-ECD5-418E-BA28-2CDEA167CB24}"/>
              </a:ext>
            </a:extLst>
          </p:cNvPr>
          <p:cNvSpPr/>
          <p:nvPr/>
        </p:nvSpPr>
        <p:spPr>
          <a:xfrm>
            <a:off x="7486650" y="3267075"/>
            <a:ext cx="2777078" cy="180975"/>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3" name="Rektangel: rundade hörn 32">
            <a:extLst>
              <a:ext uri="{FF2B5EF4-FFF2-40B4-BE49-F238E27FC236}">
                <a16:creationId xmlns:a16="http://schemas.microsoft.com/office/drawing/2014/main" id="{9743E1F3-7586-4164-A576-38EF20ADC16B}"/>
              </a:ext>
            </a:extLst>
          </p:cNvPr>
          <p:cNvSpPr/>
          <p:nvPr/>
        </p:nvSpPr>
        <p:spPr>
          <a:xfrm>
            <a:off x="7486650" y="4728852"/>
            <a:ext cx="2777078" cy="180975"/>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4" name="Rektangel: rundade hörn 33">
            <a:extLst>
              <a:ext uri="{FF2B5EF4-FFF2-40B4-BE49-F238E27FC236}">
                <a16:creationId xmlns:a16="http://schemas.microsoft.com/office/drawing/2014/main" id="{80C97BBF-6EEB-4424-BD97-AE116D65F842}"/>
              </a:ext>
            </a:extLst>
          </p:cNvPr>
          <p:cNvSpPr/>
          <p:nvPr/>
        </p:nvSpPr>
        <p:spPr>
          <a:xfrm>
            <a:off x="7453179" y="5614019"/>
            <a:ext cx="2777078" cy="180975"/>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217393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C7E291F5-79A7-4860-BCD6-59C2385F80F3}"/>
              </a:ext>
            </a:extLst>
          </p:cNvPr>
          <p:cNvSpPr txBox="1"/>
          <p:nvPr/>
        </p:nvSpPr>
        <p:spPr>
          <a:xfrm>
            <a:off x="457199" y="247650"/>
            <a:ext cx="4600575" cy="369332"/>
          </a:xfrm>
          <a:prstGeom prst="rect">
            <a:avLst/>
          </a:prstGeom>
          <a:noFill/>
        </p:spPr>
        <p:txBody>
          <a:bodyPr wrap="square" rtlCol="0">
            <a:spAutoFit/>
          </a:bodyPr>
          <a:lstStyle/>
          <a:p>
            <a:r>
              <a:rPr lang="sv-SE" dirty="0"/>
              <a:t>Frågor eller sådant jag vill diskutera</a:t>
            </a:r>
          </a:p>
        </p:txBody>
      </p:sp>
    </p:spTree>
    <p:extLst>
      <p:ext uri="{BB962C8B-B14F-4D97-AF65-F5344CB8AC3E}">
        <p14:creationId xmlns:p14="http://schemas.microsoft.com/office/powerpoint/2010/main" val="4122280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ktangel 19">
            <a:extLst>
              <a:ext uri="{FF2B5EF4-FFF2-40B4-BE49-F238E27FC236}">
                <a16:creationId xmlns:a16="http://schemas.microsoft.com/office/drawing/2014/main" id="{D57C3EAA-D059-497B-92C9-66D4A9091510}"/>
              </a:ext>
            </a:extLst>
          </p:cNvPr>
          <p:cNvSpPr/>
          <p:nvPr/>
        </p:nvSpPr>
        <p:spPr>
          <a:xfrm>
            <a:off x="111303" y="2558909"/>
            <a:ext cx="11969393" cy="4182329"/>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9" name="Rektangel 18">
            <a:extLst>
              <a:ext uri="{FF2B5EF4-FFF2-40B4-BE49-F238E27FC236}">
                <a16:creationId xmlns:a16="http://schemas.microsoft.com/office/drawing/2014/main" id="{2FB5D1F3-3AC6-4213-92DF-BD6C416F760D}"/>
              </a:ext>
            </a:extLst>
          </p:cNvPr>
          <p:cNvSpPr/>
          <p:nvPr/>
        </p:nvSpPr>
        <p:spPr>
          <a:xfrm>
            <a:off x="102742" y="62928"/>
            <a:ext cx="11969393" cy="239452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extruta 1">
            <a:extLst>
              <a:ext uri="{FF2B5EF4-FFF2-40B4-BE49-F238E27FC236}">
                <a16:creationId xmlns:a16="http://schemas.microsoft.com/office/drawing/2014/main" id="{8CD5E9CD-0845-4DF1-A397-44C360F7D597}"/>
              </a:ext>
            </a:extLst>
          </p:cNvPr>
          <p:cNvSpPr txBox="1"/>
          <p:nvPr/>
        </p:nvSpPr>
        <p:spPr>
          <a:xfrm>
            <a:off x="293778" y="444622"/>
            <a:ext cx="5705474" cy="2400657"/>
          </a:xfrm>
          <a:prstGeom prst="rect">
            <a:avLst/>
          </a:prstGeom>
          <a:noFill/>
        </p:spPr>
        <p:txBody>
          <a:bodyPr wrap="square" rtlCol="0">
            <a:spAutoFit/>
          </a:bodyPr>
          <a:lstStyle/>
          <a:p>
            <a:r>
              <a:rPr lang="sv-SE" sz="1200" b="1" dirty="0"/>
              <a:t>Moduler och Sidor</a:t>
            </a:r>
          </a:p>
          <a:p>
            <a:r>
              <a:rPr lang="sv-SE" sz="1200" dirty="0"/>
              <a:t>Med moduler skapar du en grundläggande struktur. Du kan tänka på en modul som en samlingsyta för material. Jämför med itslearning där vi hade delkursmappar. I Canvas har vi delkursmoduler. I övningen utgår vi från att en modul = en delkurs</a:t>
            </a:r>
          </a:p>
          <a:p>
            <a:endParaRPr lang="sv-SE" sz="1200" dirty="0"/>
          </a:p>
          <a:p>
            <a:pPr marL="171450" indent="-171450">
              <a:buFont typeface="Arial" panose="020B0604020202020204" pitchFamily="34" charset="0"/>
              <a:buChar char="•"/>
            </a:pPr>
            <a:r>
              <a:rPr lang="sv-SE" sz="1200" dirty="0"/>
              <a:t>Skapa fyra moduler:  Delkurs 1,  Delkurs 2,  Delkurs 3, Delkurs 4</a:t>
            </a:r>
          </a:p>
          <a:p>
            <a:pPr marL="171450" indent="-171450">
              <a:buFont typeface="Arial" panose="020B0604020202020204" pitchFamily="34" charset="0"/>
              <a:buChar char="•"/>
            </a:pPr>
            <a:r>
              <a:rPr lang="sv-SE" sz="1200" dirty="0"/>
              <a:t>Publicera</a:t>
            </a:r>
            <a:r>
              <a:rPr lang="sv-SE" sz="1200" b="1" i="1" dirty="0"/>
              <a:t> </a:t>
            </a:r>
            <a:r>
              <a:rPr lang="sv-SE" sz="1200" dirty="0"/>
              <a:t>modulerna</a:t>
            </a:r>
          </a:p>
          <a:p>
            <a:pPr marL="171450" indent="-171450">
              <a:buFont typeface="Arial" panose="020B0604020202020204" pitchFamily="34" charset="0"/>
              <a:buChar char="•"/>
            </a:pPr>
            <a:r>
              <a:rPr lang="sv-SE" sz="1200" dirty="0"/>
              <a:t>I minst en av modulerna sätt ett </a:t>
            </a:r>
            <a:r>
              <a:rPr lang="sv-SE" sz="1200" b="1" i="1" dirty="0"/>
              <a:t>Lås till datum </a:t>
            </a:r>
            <a:r>
              <a:rPr lang="sv-SE" sz="1200" dirty="0"/>
              <a:t>så att den öppnas först lite senare</a:t>
            </a:r>
          </a:p>
          <a:p>
            <a:endParaRPr lang="sv-SE" sz="1200" dirty="0"/>
          </a:p>
          <a:p>
            <a:endParaRPr lang="sv-SE" sz="1200" dirty="0"/>
          </a:p>
          <a:p>
            <a:endParaRPr lang="sv-SE" sz="1200" dirty="0"/>
          </a:p>
          <a:p>
            <a:endParaRPr lang="sv-SE" dirty="0"/>
          </a:p>
        </p:txBody>
      </p:sp>
      <p:sp>
        <p:nvSpPr>
          <p:cNvPr id="8" name="textruta 7">
            <a:extLst>
              <a:ext uri="{FF2B5EF4-FFF2-40B4-BE49-F238E27FC236}">
                <a16:creationId xmlns:a16="http://schemas.microsoft.com/office/drawing/2014/main" id="{4DAFD037-62E5-4653-80E6-80748B199FC2}"/>
              </a:ext>
            </a:extLst>
          </p:cNvPr>
          <p:cNvSpPr txBox="1"/>
          <p:nvPr/>
        </p:nvSpPr>
        <p:spPr>
          <a:xfrm>
            <a:off x="6496050" y="164387"/>
            <a:ext cx="5695950" cy="276999"/>
          </a:xfrm>
          <a:prstGeom prst="rect">
            <a:avLst/>
          </a:prstGeom>
          <a:noFill/>
        </p:spPr>
        <p:txBody>
          <a:bodyPr wrap="square" rtlCol="0">
            <a:spAutoFit/>
          </a:bodyPr>
          <a:lstStyle/>
          <a:p>
            <a:r>
              <a:rPr lang="sv-SE" sz="1200" dirty="0"/>
              <a:t>Så här ser det ut när du lagt till fyra moduler </a:t>
            </a:r>
            <a:r>
              <a:rPr lang="sv-SE" sz="1200" i="1" dirty="0"/>
              <a:t>samt </a:t>
            </a:r>
            <a:r>
              <a:rPr lang="sv-SE" sz="1200" dirty="0"/>
              <a:t>lagt in två sidor i Delkurs 4</a:t>
            </a:r>
          </a:p>
        </p:txBody>
      </p:sp>
      <p:pic>
        <p:nvPicPr>
          <p:cNvPr id="11" name="Bildobjekt 10">
            <a:extLst>
              <a:ext uri="{FF2B5EF4-FFF2-40B4-BE49-F238E27FC236}">
                <a16:creationId xmlns:a16="http://schemas.microsoft.com/office/drawing/2014/main" id="{E2752E23-CD7D-4138-A088-3B50E3603312}"/>
              </a:ext>
            </a:extLst>
          </p:cNvPr>
          <p:cNvPicPr>
            <a:picLocks noChangeAspect="1"/>
          </p:cNvPicPr>
          <p:nvPr/>
        </p:nvPicPr>
        <p:blipFill>
          <a:blip r:embed="rId2"/>
          <a:stretch>
            <a:fillRect/>
          </a:stretch>
        </p:blipFill>
        <p:spPr>
          <a:xfrm>
            <a:off x="6584237" y="487171"/>
            <a:ext cx="3912313" cy="1740164"/>
          </a:xfrm>
          <a:prstGeom prst="rect">
            <a:avLst/>
          </a:prstGeom>
          <a:ln>
            <a:solidFill>
              <a:schemeClr val="tx1">
                <a:lumMod val="95000"/>
                <a:lumOff val="5000"/>
              </a:schemeClr>
            </a:solidFill>
          </a:ln>
          <a:effectLst>
            <a:outerShdw blurRad="50800" dist="38100" dir="2700000" algn="tl" rotWithShape="0">
              <a:prstClr val="black">
                <a:alpha val="40000"/>
              </a:prstClr>
            </a:outerShdw>
          </a:effectLst>
        </p:spPr>
      </p:pic>
      <p:sp>
        <p:nvSpPr>
          <p:cNvPr id="12" name="textruta 11">
            <a:extLst>
              <a:ext uri="{FF2B5EF4-FFF2-40B4-BE49-F238E27FC236}">
                <a16:creationId xmlns:a16="http://schemas.microsoft.com/office/drawing/2014/main" id="{1BB16331-F478-422E-B992-FD7B4E46C97C}"/>
              </a:ext>
            </a:extLst>
          </p:cNvPr>
          <p:cNvSpPr txBox="1"/>
          <p:nvPr/>
        </p:nvSpPr>
        <p:spPr>
          <a:xfrm>
            <a:off x="293778" y="2654429"/>
            <a:ext cx="6090968" cy="4247317"/>
          </a:xfrm>
          <a:prstGeom prst="rect">
            <a:avLst/>
          </a:prstGeom>
          <a:noFill/>
        </p:spPr>
        <p:txBody>
          <a:bodyPr wrap="square" rtlCol="0">
            <a:spAutoFit/>
          </a:bodyPr>
          <a:lstStyle/>
          <a:p>
            <a:r>
              <a:rPr lang="sv-SE" sz="1200" b="1" dirty="0"/>
              <a:t>Innehåll på en Sida</a:t>
            </a:r>
          </a:p>
          <a:p>
            <a:r>
              <a:rPr lang="sv-SE" sz="1200" dirty="0"/>
              <a:t>En sida är vad det låter som, helt enkelt en webbsida som du kan lägga in text, bilder, filmer, länkar, beskrivningar etcetera på. Om du använde funktionen Anteckning eller Sida i itslearning så kommer du se att du kan göra ungefär samma saker här.  </a:t>
            </a:r>
            <a:endParaRPr lang="sv-SE" sz="1200" b="1"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r>
              <a:rPr lang="sv-SE" sz="1200" dirty="0"/>
              <a:t>Lägg in minst två sidor i en av modulerna, döp dem till resp. Föreläsning / </a:t>
            </a:r>
            <a:r>
              <a:rPr lang="sv-SE" sz="1200" dirty="0" err="1"/>
              <a:t>Seminarie</a:t>
            </a:r>
            <a:endParaRPr lang="sv-SE" sz="1200" dirty="0"/>
          </a:p>
          <a:p>
            <a:pPr marL="171450" indent="-171450">
              <a:buFont typeface="Arial" panose="020B0604020202020204" pitchFamily="34" charset="0"/>
              <a:buChar char="•"/>
            </a:pPr>
            <a:r>
              <a:rPr lang="sv-SE" sz="1200" dirty="0"/>
              <a:t>Ändra ordning på sidorna du just skapade, så att den sida som var längst ned kommer överst.</a:t>
            </a:r>
          </a:p>
          <a:p>
            <a:pPr marL="171450" indent="-171450">
              <a:buFont typeface="Arial" panose="020B0604020202020204" pitchFamily="34" charset="0"/>
              <a:buChar char="•"/>
            </a:pPr>
            <a:r>
              <a:rPr lang="sv-SE" sz="1200" dirty="0"/>
              <a:t>Du ska nu skapa innehåll på en sida</a:t>
            </a:r>
          </a:p>
          <a:p>
            <a:pPr marL="171450" indent="-171450">
              <a:buFont typeface="Arial" panose="020B0604020202020204" pitchFamily="34" charset="0"/>
              <a:buChar char="•"/>
            </a:pPr>
            <a:r>
              <a:rPr lang="sv-SE" sz="1200" dirty="0"/>
              <a:t>Klicka dig in på en av sidorna (Föreläsning eller </a:t>
            </a:r>
            <a:r>
              <a:rPr lang="sv-SE" sz="1200" dirty="0" err="1"/>
              <a:t>Seminarie</a:t>
            </a:r>
            <a:r>
              <a:rPr lang="sv-SE" sz="1200" dirty="0"/>
              <a:t>) och klicka på </a:t>
            </a:r>
            <a:r>
              <a:rPr lang="sv-SE" sz="1200" b="1" i="1" dirty="0"/>
              <a:t>redigera</a:t>
            </a:r>
          </a:p>
          <a:p>
            <a:pPr marL="171450" indent="-171450">
              <a:buFont typeface="Arial" panose="020B0604020202020204" pitchFamily="34" charset="0"/>
              <a:buChar char="•"/>
            </a:pPr>
            <a:r>
              <a:rPr lang="sv-SE" sz="1200" dirty="0"/>
              <a:t>Skriv in till exempel rubriken </a:t>
            </a:r>
            <a:r>
              <a:rPr lang="sv-SE" sz="1200" b="1" i="1" dirty="0"/>
              <a:t>Föreläsning</a:t>
            </a:r>
            <a:r>
              <a:rPr lang="sv-SE" sz="1200" dirty="0"/>
              <a:t> överst på sidan</a:t>
            </a:r>
          </a:p>
          <a:p>
            <a:pPr marL="171450" indent="-171450">
              <a:buFont typeface="Arial" panose="020B0604020202020204" pitchFamily="34" charset="0"/>
              <a:buChar char="•"/>
            </a:pPr>
            <a:r>
              <a:rPr lang="sv-SE" sz="1200" dirty="0"/>
              <a:t>Gör om texten du just skrev så att den formatmässigt blir en Rubrik (se bild </a:t>
            </a:r>
            <a:r>
              <a:rPr lang="sv-SE" sz="1200" dirty="0" err="1"/>
              <a:t>th</a:t>
            </a:r>
            <a:r>
              <a:rPr lang="sv-SE" sz="1200" dirty="0"/>
              <a:t>)</a:t>
            </a:r>
          </a:p>
          <a:p>
            <a:endParaRPr lang="sv-SE" sz="1200" dirty="0"/>
          </a:p>
          <a:p>
            <a:r>
              <a:rPr lang="sv-SE" sz="1200" dirty="0"/>
              <a:t>Skriv en valfri kort beskrivning för sidan, eller gå efter exemplet nedan:   </a:t>
            </a:r>
          </a:p>
          <a:p>
            <a:endParaRPr lang="sv-SE" sz="1200" dirty="0"/>
          </a:p>
          <a:p>
            <a:r>
              <a:rPr lang="sv-SE" sz="1200" b="1" dirty="0"/>
              <a:t>”</a:t>
            </a:r>
            <a:r>
              <a:rPr lang="sv-SE" sz="1200" b="1" i="1" dirty="0"/>
              <a:t>Detta hittar du på den här sidan</a:t>
            </a:r>
          </a:p>
          <a:p>
            <a:r>
              <a:rPr lang="sv-SE" sz="1200" i="1" dirty="0"/>
              <a:t>I den här föreläsningsbeskrivningen kommer du att hitta tre textstycken</a:t>
            </a:r>
          </a:p>
          <a:p>
            <a:r>
              <a:rPr lang="sv-SE" sz="1200" i="1" dirty="0"/>
              <a:t>I första stycket berättar jag vad du ska göra </a:t>
            </a:r>
            <a:r>
              <a:rPr lang="sv-SE" sz="1200" b="1" i="1" dirty="0"/>
              <a:t>Innan</a:t>
            </a:r>
            <a:r>
              <a:rPr lang="sv-SE" sz="1200" i="1" dirty="0"/>
              <a:t> Föreläsningen. </a:t>
            </a:r>
          </a:p>
          <a:p>
            <a:r>
              <a:rPr lang="sv-SE" sz="1200" i="1" dirty="0"/>
              <a:t>I det andra stycket kommer jag att beskriva vad vi ska göra </a:t>
            </a:r>
            <a:r>
              <a:rPr lang="sv-SE" sz="1200" b="1" i="1" dirty="0"/>
              <a:t>Under</a:t>
            </a:r>
            <a:r>
              <a:rPr lang="sv-SE" sz="1200" i="1" dirty="0"/>
              <a:t> föreläsningen</a:t>
            </a:r>
          </a:p>
          <a:p>
            <a:r>
              <a:rPr lang="sv-SE" sz="1200" i="1" dirty="0"/>
              <a:t>I det tredje stycket beskriver jag vad du ska göra </a:t>
            </a:r>
            <a:r>
              <a:rPr lang="sv-SE" sz="1200" b="1" i="1" dirty="0"/>
              <a:t>Efter</a:t>
            </a:r>
            <a:r>
              <a:rPr lang="sv-SE" sz="1200" i="1" dirty="0"/>
              <a:t> Föreläsningen”</a:t>
            </a:r>
          </a:p>
          <a:p>
            <a:endParaRPr lang="sv-SE" sz="1200" b="1" i="1" dirty="0"/>
          </a:p>
          <a:p>
            <a:endParaRPr lang="sv-SE" sz="1200" b="1" i="1" dirty="0"/>
          </a:p>
          <a:p>
            <a:endParaRPr lang="sv-SE" dirty="0"/>
          </a:p>
        </p:txBody>
      </p:sp>
      <p:sp>
        <p:nvSpPr>
          <p:cNvPr id="16" name="textruta 15">
            <a:extLst>
              <a:ext uri="{FF2B5EF4-FFF2-40B4-BE49-F238E27FC236}">
                <a16:creationId xmlns:a16="http://schemas.microsoft.com/office/drawing/2014/main" id="{571FB58D-8B1B-4F71-96EE-F2F87C07936C}"/>
              </a:ext>
            </a:extLst>
          </p:cNvPr>
          <p:cNvSpPr txBox="1"/>
          <p:nvPr/>
        </p:nvSpPr>
        <p:spPr>
          <a:xfrm>
            <a:off x="6584237" y="2747601"/>
            <a:ext cx="5102938" cy="1015663"/>
          </a:xfrm>
          <a:prstGeom prst="rect">
            <a:avLst/>
          </a:prstGeom>
          <a:noFill/>
        </p:spPr>
        <p:txBody>
          <a:bodyPr wrap="square" rtlCol="0">
            <a:spAutoFit/>
          </a:bodyPr>
          <a:lstStyle/>
          <a:p>
            <a:r>
              <a:rPr lang="sv-SE" sz="1200" dirty="0"/>
              <a:t>Bilden visar hur du ändrar format på en text. Öppna en sida i redigeringsbart läge. Skriv in en tänkt rubrik för ett stycke. </a:t>
            </a:r>
            <a:r>
              <a:rPr lang="sv-SE" sz="1200" b="1" i="1" dirty="0"/>
              <a:t>Markera </a:t>
            </a:r>
            <a:r>
              <a:rPr lang="sv-SE" sz="1200" dirty="0"/>
              <a:t>den tänkta rubriken du just skrev. Klicka på rullgardinslisten och välj tex Rubrik 2. Du har nu ändrat format på Rubriken du skrev så att den just uppfattas som en rubrik av tillexempel en skärmläsare. </a:t>
            </a:r>
          </a:p>
        </p:txBody>
      </p:sp>
      <p:pic>
        <p:nvPicPr>
          <p:cNvPr id="18" name="Bildobjekt 17">
            <a:extLst>
              <a:ext uri="{FF2B5EF4-FFF2-40B4-BE49-F238E27FC236}">
                <a16:creationId xmlns:a16="http://schemas.microsoft.com/office/drawing/2014/main" id="{A06EDF0A-D354-41B9-8B7E-6734EC5E91D2}"/>
              </a:ext>
            </a:extLst>
          </p:cNvPr>
          <p:cNvPicPr>
            <a:picLocks noChangeAspect="1"/>
          </p:cNvPicPr>
          <p:nvPr/>
        </p:nvPicPr>
        <p:blipFill>
          <a:blip r:embed="rId3"/>
          <a:stretch>
            <a:fillRect/>
          </a:stretch>
        </p:blipFill>
        <p:spPr>
          <a:xfrm>
            <a:off x="6681252" y="3813994"/>
            <a:ext cx="5102938" cy="2297518"/>
          </a:xfrm>
          <a:prstGeom prst="rect">
            <a:avLst/>
          </a:prstGeom>
          <a:solidFill>
            <a:srgbClr val="FFC000"/>
          </a:solidFill>
          <a:ln>
            <a:solidFill>
              <a:schemeClr val="tx1">
                <a:lumMod val="95000"/>
                <a:lumOff val="5000"/>
              </a:schemeClr>
            </a:solidFill>
          </a:ln>
          <a:effectLst>
            <a:outerShdw blurRad="50800" dist="38100" dir="2700000" algn="tl" rotWithShape="0">
              <a:prstClr val="black">
                <a:alpha val="40000"/>
              </a:prstClr>
            </a:outerShdw>
          </a:effectLst>
        </p:spPr>
      </p:pic>
      <p:sp>
        <p:nvSpPr>
          <p:cNvPr id="3" name="textruta 2">
            <a:extLst>
              <a:ext uri="{FF2B5EF4-FFF2-40B4-BE49-F238E27FC236}">
                <a16:creationId xmlns:a16="http://schemas.microsoft.com/office/drawing/2014/main" id="{C905AE65-742F-48FA-BDC4-32A9BAA7A2B5}"/>
              </a:ext>
            </a:extLst>
          </p:cNvPr>
          <p:cNvSpPr txBox="1"/>
          <p:nvPr/>
        </p:nvSpPr>
        <p:spPr>
          <a:xfrm>
            <a:off x="272159" y="116762"/>
            <a:ext cx="4736493" cy="615553"/>
          </a:xfrm>
          <a:prstGeom prst="rect">
            <a:avLst/>
          </a:prstGeom>
          <a:noFill/>
        </p:spPr>
        <p:txBody>
          <a:bodyPr wrap="square" rtlCol="0">
            <a:spAutoFit/>
          </a:bodyPr>
          <a:lstStyle/>
          <a:p>
            <a:r>
              <a:rPr lang="sv-SE" sz="1600" b="1" dirty="0">
                <a:solidFill>
                  <a:schemeClr val="bg1">
                    <a:lumMod val="50000"/>
                  </a:schemeClr>
                </a:solidFill>
              </a:rPr>
              <a:t>Skapa struktur och lägga in material</a:t>
            </a:r>
          </a:p>
          <a:p>
            <a:endParaRPr lang="sv-SE" dirty="0"/>
          </a:p>
        </p:txBody>
      </p:sp>
    </p:spTree>
    <p:extLst>
      <p:ext uri="{BB962C8B-B14F-4D97-AF65-F5344CB8AC3E}">
        <p14:creationId xmlns:p14="http://schemas.microsoft.com/office/powerpoint/2010/main" val="1534032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ktangel 18">
            <a:extLst>
              <a:ext uri="{FF2B5EF4-FFF2-40B4-BE49-F238E27FC236}">
                <a16:creationId xmlns:a16="http://schemas.microsoft.com/office/drawing/2014/main" id="{2FB5D1F3-3AC6-4213-92DF-BD6C416F760D}"/>
              </a:ext>
            </a:extLst>
          </p:cNvPr>
          <p:cNvSpPr/>
          <p:nvPr/>
        </p:nvSpPr>
        <p:spPr>
          <a:xfrm>
            <a:off x="102742" y="57150"/>
            <a:ext cx="11969393" cy="4197081"/>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9539D506-C53F-4F37-A4AC-153125C9BECE}"/>
              </a:ext>
            </a:extLst>
          </p:cNvPr>
          <p:cNvSpPr/>
          <p:nvPr/>
        </p:nvSpPr>
        <p:spPr>
          <a:xfrm>
            <a:off x="111302" y="4314826"/>
            <a:ext cx="11969393" cy="2486024"/>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textruta 8">
            <a:extLst>
              <a:ext uri="{FF2B5EF4-FFF2-40B4-BE49-F238E27FC236}">
                <a16:creationId xmlns:a16="http://schemas.microsoft.com/office/drawing/2014/main" id="{EA0FA4CE-8061-442A-A52F-92B391B15BDF}"/>
              </a:ext>
            </a:extLst>
          </p:cNvPr>
          <p:cNvSpPr txBox="1"/>
          <p:nvPr/>
        </p:nvSpPr>
        <p:spPr>
          <a:xfrm>
            <a:off x="236733" y="379544"/>
            <a:ext cx="5705474" cy="5539978"/>
          </a:xfrm>
          <a:prstGeom prst="rect">
            <a:avLst/>
          </a:prstGeom>
          <a:noFill/>
        </p:spPr>
        <p:txBody>
          <a:bodyPr wrap="square" rtlCol="0">
            <a:spAutoFit/>
          </a:bodyPr>
          <a:lstStyle/>
          <a:p>
            <a:r>
              <a:rPr lang="sv-SE" sz="1200" b="1" dirty="0"/>
              <a:t>Lägga in filer i en modul, hantera Filutrymmet samt skapa länkar till filer</a:t>
            </a:r>
          </a:p>
          <a:p>
            <a:r>
              <a:rPr lang="sv-SE" sz="1200" dirty="0"/>
              <a:t>Du kan enkelt lägga till filer (PP presentationer, texter, beskrivningar etc.) direkt i en modul. Du kan också arbeta mer strukturerat och först lägga in filerna i Filutrymmet (fliken Filer) och sedan, antingen lägga in dem direkt i en modul eller </a:t>
            </a:r>
            <a:r>
              <a:rPr lang="sv-SE" sz="1200" b="1" i="1" dirty="0"/>
              <a:t>länka till filen </a:t>
            </a:r>
            <a:r>
              <a:rPr lang="sv-SE" sz="1200" dirty="0"/>
              <a:t>via till exempel en sida. </a:t>
            </a:r>
          </a:p>
          <a:p>
            <a:endParaRPr lang="sv-SE" sz="1200" b="1" dirty="0"/>
          </a:p>
          <a:p>
            <a:r>
              <a:rPr lang="sv-SE" sz="1200" dirty="0"/>
              <a:t>Övning - Lägga in fil via modul</a:t>
            </a:r>
          </a:p>
          <a:p>
            <a:pPr marL="171450" indent="-171450">
              <a:buFont typeface="Arial" panose="020B0604020202020204" pitchFamily="34" charset="0"/>
              <a:buChar char="•"/>
            </a:pPr>
            <a:r>
              <a:rPr lang="sv-SE" sz="1200" dirty="0"/>
              <a:t>Lägg in några filer (minst 3) direkt i en modul</a:t>
            </a:r>
          </a:p>
          <a:p>
            <a:pPr marL="171450" indent="-171450">
              <a:buFont typeface="Arial" panose="020B0604020202020204" pitchFamily="34" charset="0"/>
              <a:buChar char="•"/>
            </a:pPr>
            <a:r>
              <a:rPr lang="sv-SE" sz="1200" dirty="0"/>
              <a:t>När du är klar &gt; Gå till fliken </a:t>
            </a:r>
            <a:r>
              <a:rPr lang="sv-SE" sz="1200" b="1" i="1" dirty="0"/>
              <a:t>Filer</a:t>
            </a:r>
            <a:r>
              <a:rPr lang="sv-SE" sz="1200" dirty="0"/>
              <a:t> och se hur de placerats i filstrukturen</a:t>
            </a:r>
          </a:p>
          <a:p>
            <a:endParaRPr lang="sv-SE" sz="1200" dirty="0"/>
          </a:p>
          <a:p>
            <a:r>
              <a:rPr lang="sv-SE" sz="1200" dirty="0"/>
              <a:t>Övning - Lägga in fil via fliken Filer</a:t>
            </a:r>
          </a:p>
          <a:p>
            <a:pPr marL="171450" indent="-171450">
              <a:buFont typeface="Arial" panose="020B0604020202020204" pitchFamily="34" charset="0"/>
              <a:buChar char="•"/>
            </a:pPr>
            <a:r>
              <a:rPr lang="sv-SE" sz="1200" dirty="0"/>
              <a:t>Gå till fliken filer &gt; Skapa fyra mappar</a:t>
            </a:r>
          </a:p>
          <a:p>
            <a:pPr marL="171450" indent="-171450">
              <a:buFont typeface="Arial" panose="020B0604020202020204" pitchFamily="34" charset="0"/>
              <a:buChar char="•"/>
            </a:pPr>
            <a:r>
              <a:rPr lang="sv-SE" sz="1200" dirty="0"/>
              <a:t>Döp mapparna till Delkurs 1, 2 3 4 alternativt ett antal namn (för och efternamn) ett för varje lärare i kursen</a:t>
            </a:r>
          </a:p>
          <a:p>
            <a:pPr marL="171450" indent="-171450">
              <a:buFont typeface="Arial" panose="020B0604020202020204" pitchFamily="34" charset="0"/>
              <a:buChar char="•"/>
            </a:pPr>
            <a:r>
              <a:rPr lang="sv-SE" sz="1200" dirty="0"/>
              <a:t>Ladda upp några filer (måste vara andra än de du redan laddat upp i modulen) i en av mapparna</a:t>
            </a:r>
          </a:p>
          <a:p>
            <a:endParaRPr lang="sv-SE" sz="1200" dirty="0"/>
          </a:p>
          <a:p>
            <a:r>
              <a:rPr lang="sv-SE" sz="1200" dirty="0"/>
              <a:t>Övning - Skapa länkar till uppladdade filer</a:t>
            </a:r>
          </a:p>
          <a:p>
            <a:pPr marL="171450" indent="-171450">
              <a:buFont typeface="Arial" panose="020B0604020202020204" pitchFamily="34" charset="0"/>
              <a:buChar char="•"/>
            </a:pPr>
            <a:r>
              <a:rPr lang="sv-SE" sz="1200" dirty="0"/>
              <a:t>Klicka på valfri sida</a:t>
            </a:r>
          </a:p>
          <a:p>
            <a:pPr marL="171450" indent="-171450">
              <a:buFont typeface="Arial" panose="020B0604020202020204" pitchFamily="34" charset="0"/>
              <a:buChar char="•"/>
            </a:pPr>
            <a:r>
              <a:rPr lang="sv-SE" sz="1200" dirty="0"/>
              <a:t>Skriv en text och gör så att en student kan klicka på den för att nå en fil du laddat upp</a:t>
            </a:r>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a:p>
            <a:endParaRPr lang="sv-SE" sz="1200" dirty="0"/>
          </a:p>
          <a:p>
            <a:endParaRPr lang="sv-SE" sz="1200" dirty="0"/>
          </a:p>
          <a:p>
            <a:endParaRPr lang="sv-SE" sz="1200" dirty="0"/>
          </a:p>
          <a:p>
            <a:endParaRPr lang="sv-SE" sz="1200" dirty="0"/>
          </a:p>
          <a:p>
            <a:endParaRPr lang="sv-SE" sz="1200" dirty="0"/>
          </a:p>
          <a:p>
            <a:endParaRPr lang="sv-SE" dirty="0"/>
          </a:p>
        </p:txBody>
      </p:sp>
      <p:pic>
        <p:nvPicPr>
          <p:cNvPr id="4" name="Bildobjekt 3">
            <a:extLst>
              <a:ext uri="{FF2B5EF4-FFF2-40B4-BE49-F238E27FC236}">
                <a16:creationId xmlns:a16="http://schemas.microsoft.com/office/drawing/2014/main" id="{EF48E718-DB7A-45C2-B723-B5725F234D2F}"/>
              </a:ext>
            </a:extLst>
          </p:cNvPr>
          <p:cNvPicPr>
            <a:picLocks noChangeAspect="1"/>
          </p:cNvPicPr>
          <p:nvPr/>
        </p:nvPicPr>
        <p:blipFill>
          <a:blip r:embed="rId2"/>
          <a:stretch>
            <a:fillRect/>
          </a:stretch>
        </p:blipFill>
        <p:spPr>
          <a:xfrm>
            <a:off x="6194699" y="943146"/>
            <a:ext cx="5498547" cy="2497007"/>
          </a:xfrm>
          <a:prstGeom prst="rect">
            <a:avLst/>
          </a:prstGeom>
        </p:spPr>
      </p:pic>
      <p:sp>
        <p:nvSpPr>
          <p:cNvPr id="10" name="textruta 9">
            <a:extLst>
              <a:ext uri="{FF2B5EF4-FFF2-40B4-BE49-F238E27FC236}">
                <a16:creationId xmlns:a16="http://schemas.microsoft.com/office/drawing/2014/main" id="{5247C8A2-BBEB-4BFC-A283-5FCC37C89B81}"/>
              </a:ext>
            </a:extLst>
          </p:cNvPr>
          <p:cNvSpPr txBox="1"/>
          <p:nvPr/>
        </p:nvSpPr>
        <p:spPr>
          <a:xfrm>
            <a:off x="6095998" y="321622"/>
            <a:ext cx="5695950" cy="646331"/>
          </a:xfrm>
          <a:prstGeom prst="rect">
            <a:avLst/>
          </a:prstGeom>
          <a:noFill/>
        </p:spPr>
        <p:txBody>
          <a:bodyPr wrap="square" rtlCol="0">
            <a:spAutoFit/>
          </a:bodyPr>
          <a:lstStyle/>
          <a:p>
            <a:r>
              <a:rPr lang="sv-SE" sz="1200" dirty="0"/>
              <a:t>Såhär ser det ut i fliken filer när jag skapat upp mappar, en för varje lärare att lägga sina artiklar och presentationer i. Notera också hur det ser ut när jag lagt in texter eller dokument i mappar direkt via moduler.</a:t>
            </a:r>
          </a:p>
        </p:txBody>
      </p:sp>
      <p:sp>
        <p:nvSpPr>
          <p:cNvPr id="5" name="textruta 4">
            <a:extLst>
              <a:ext uri="{FF2B5EF4-FFF2-40B4-BE49-F238E27FC236}">
                <a16:creationId xmlns:a16="http://schemas.microsoft.com/office/drawing/2014/main" id="{79165DEB-E05D-43D8-B05F-815F9B96489A}"/>
              </a:ext>
            </a:extLst>
          </p:cNvPr>
          <p:cNvSpPr txBox="1"/>
          <p:nvPr/>
        </p:nvSpPr>
        <p:spPr>
          <a:xfrm>
            <a:off x="236733" y="90790"/>
            <a:ext cx="4333875" cy="553998"/>
          </a:xfrm>
          <a:prstGeom prst="rect">
            <a:avLst/>
          </a:prstGeom>
          <a:noFill/>
        </p:spPr>
        <p:txBody>
          <a:bodyPr wrap="square" rtlCol="0">
            <a:spAutoFit/>
          </a:bodyPr>
          <a:lstStyle/>
          <a:p>
            <a:r>
              <a:rPr lang="sv-SE" sz="1200" b="1" dirty="0">
                <a:solidFill>
                  <a:schemeClr val="bg1">
                    <a:lumMod val="50000"/>
                  </a:schemeClr>
                </a:solidFill>
              </a:rPr>
              <a:t>Forts. Skapa struktur och lägga in material</a:t>
            </a:r>
          </a:p>
          <a:p>
            <a:endParaRPr lang="sv-SE" dirty="0"/>
          </a:p>
        </p:txBody>
      </p:sp>
      <p:sp>
        <p:nvSpPr>
          <p:cNvPr id="14" name="textruta 13">
            <a:extLst>
              <a:ext uri="{FF2B5EF4-FFF2-40B4-BE49-F238E27FC236}">
                <a16:creationId xmlns:a16="http://schemas.microsoft.com/office/drawing/2014/main" id="{6A647584-AD17-4F90-B7FC-ABC5CE31038F}"/>
              </a:ext>
            </a:extLst>
          </p:cNvPr>
          <p:cNvSpPr txBox="1"/>
          <p:nvPr/>
        </p:nvSpPr>
        <p:spPr>
          <a:xfrm>
            <a:off x="236733" y="4454728"/>
            <a:ext cx="5705474" cy="2585323"/>
          </a:xfrm>
          <a:prstGeom prst="rect">
            <a:avLst/>
          </a:prstGeom>
          <a:noFill/>
        </p:spPr>
        <p:txBody>
          <a:bodyPr wrap="square" rtlCol="0">
            <a:spAutoFit/>
          </a:bodyPr>
          <a:lstStyle/>
          <a:p>
            <a:r>
              <a:rPr lang="sv-SE" sz="1200" b="1" dirty="0"/>
              <a:t>Ladda upp en bild på en sida</a:t>
            </a:r>
          </a:p>
          <a:p>
            <a:r>
              <a:rPr lang="sv-SE" sz="1200" dirty="0"/>
              <a:t>Se till att du har en bild som du kan ladda upp (det går bra med vad som helst)</a:t>
            </a:r>
          </a:p>
          <a:p>
            <a:endParaRPr lang="sv-SE" sz="1200" dirty="0"/>
          </a:p>
          <a:p>
            <a:pPr marL="171450" indent="-171450">
              <a:buFont typeface="Arial" panose="020B0604020202020204" pitchFamily="34" charset="0"/>
              <a:buChar char="•"/>
            </a:pPr>
            <a:r>
              <a:rPr lang="sv-SE" sz="1200" dirty="0"/>
              <a:t>Öppna en av sidorna (du skapade) i redigeringsläge</a:t>
            </a:r>
          </a:p>
          <a:p>
            <a:pPr marL="171450" indent="-171450">
              <a:buFont typeface="Arial" panose="020B0604020202020204" pitchFamily="34" charset="0"/>
              <a:buChar char="•"/>
            </a:pPr>
            <a:r>
              <a:rPr lang="sv-SE" sz="1200" dirty="0"/>
              <a:t>Lägg in en bild (se guide </a:t>
            </a:r>
            <a:r>
              <a:rPr lang="sv-SE" sz="1200" dirty="0" err="1"/>
              <a:t>th</a:t>
            </a:r>
            <a:r>
              <a:rPr lang="sv-SE" sz="1200" dirty="0"/>
              <a:t>)</a:t>
            </a:r>
          </a:p>
          <a:p>
            <a:pPr marL="171450" indent="-171450">
              <a:buFont typeface="Arial" panose="020B0604020202020204" pitchFamily="34" charset="0"/>
              <a:buChar char="•"/>
            </a:pPr>
            <a:r>
              <a:rPr lang="sv-SE" sz="1200" dirty="0"/>
              <a:t>Skriv in en bildtext i samma veva som du väljer bild</a:t>
            </a:r>
          </a:p>
          <a:p>
            <a:pPr marL="171450" indent="-171450">
              <a:buFont typeface="Arial" panose="020B0604020202020204" pitchFamily="34" charset="0"/>
              <a:buChar char="•"/>
            </a:pPr>
            <a:r>
              <a:rPr lang="sv-SE" sz="1200" dirty="0"/>
              <a:t>Klicka på </a:t>
            </a:r>
            <a:r>
              <a:rPr lang="sv-SE" sz="1200" b="1" i="1" dirty="0"/>
              <a:t>Lämna in </a:t>
            </a:r>
            <a:r>
              <a:rPr lang="sv-SE" sz="1200" dirty="0"/>
              <a:t>för att spara bilden</a:t>
            </a:r>
          </a:p>
          <a:p>
            <a:pPr marL="171450" indent="-171450">
              <a:buFont typeface="Arial" panose="020B0604020202020204" pitchFamily="34" charset="0"/>
              <a:buChar char="•"/>
            </a:pPr>
            <a:r>
              <a:rPr lang="sv-SE" sz="1200" dirty="0"/>
              <a:t>Gör bilden mindre eller större (dra och släpp i handtagen i hörnen på bilden)</a:t>
            </a:r>
          </a:p>
          <a:p>
            <a:pPr marL="171450" indent="-171450">
              <a:buFont typeface="Arial" panose="020B0604020202020204" pitchFamily="34" charset="0"/>
              <a:buChar char="•"/>
            </a:pPr>
            <a:r>
              <a:rPr lang="sv-SE" sz="1200" dirty="0"/>
              <a:t>Spara!</a:t>
            </a:r>
          </a:p>
          <a:p>
            <a:endParaRPr lang="sv-SE" sz="1200" dirty="0"/>
          </a:p>
          <a:p>
            <a:endParaRPr lang="sv-SE" sz="1200" dirty="0"/>
          </a:p>
          <a:p>
            <a:endParaRPr lang="sv-SE" sz="1200" dirty="0"/>
          </a:p>
          <a:p>
            <a:endParaRPr lang="sv-SE" dirty="0"/>
          </a:p>
        </p:txBody>
      </p:sp>
      <p:pic>
        <p:nvPicPr>
          <p:cNvPr id="15" name="Bildobjekt 14">
            <a:extLst>
              <a:ext uri="{FF2B5EF4-FFF2-40B4-BE49-F238E27FC236}">
                <a16:creationId xmlns:a16="http://schemas.microsoft.com/office/drawing/2014/main" id="{89B75995-4F2F-493F-B780-34955BAC0459}"/>
              </a:ext>
            </a:extLst>
          </p:cNvPr>
          <p:cNvPicPr>
            <a:picLocks noChangeAspect="1"/>
          </p:cNvPicPr>
          <p:nvPr/>
        </p:nvPicPr>
        <p:blipFill>
          <a:blip r:embed="rId3"/>
          <a:stretch>
            <a:fillRect/>
          </a:stretch>
        </p:blipFill>
        <p:spPr>
          <a:xfrm>
            <a:off x="6346437" y="4875755"/>
            <a:ext cx="3925368" cy="1771427"/>
          </a:xfrm>
          <a:prstGeom prst="rect">
            <a:avLst/>
          </a:prstGeom>
        </p:spPr>
      </p:pic>
      <p:sp>
        <p:nvSpPr>
          <p:cNvPr id="17" name="textruta 16">
            <a:extLst>
              <a:ext uri="{FF2B5EF4-FFF2-40B4-BE49-F238E27FC236}">
                <a16:creationId xmlns:a16="http://schemas.microsoft.com/office/drawing/2014/main" id="{0174E267-F349-41E8-8CEE-572306EF1CF1}"/>
              </a:ext>
            </a:extLst>
          </p:cNvPr>
          <p:cNvSpPr txBox="1"/>
          <p:nvPr/>
        </p:nvSpPr>
        <p:spPr>
          <a:xfrm>
            <a:off x="6249795" y="4430437"/>
            <a:ext cx="5695950" cy="461665"/>
          </a:xfrm>
          <a:prstGeom prst="rect">
            <a:avLst/>
          </a:prstGeom>
          <a:noFill/>
        </p:spPr>
        <p:txBody>
          <a:bodyPr wrap="square" rtlCol="0">
            <a:spAutoFit/>
          </a:bodyPr>
          <a:lstStyle/>
          <a:p>
            <a:r>
              <a:rPr lang="sv-SE" sz="1200" dirty="0"/>
              <a:t>Såhär ser det ut när jag lagt till en bild på en sida. Notera att du lägger till en bild genom att ladda upp den via den lilla ikonen (se bild nedan)</a:t>
            </a:r>
          </a:p>
        </p:txBody>
      </p:sp>
    </p:spTree>
    <p:extLst>
      <p:ext uri="{BB962C8B-B14F-4D97-AF65-F5344CB8AC3E}">
        <p14:creationId xmlns:p14="http://schemas.microsoft.com/office/powerpoint/2010/main" val="4145680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ktangel 18">
            <a:extLst>
              <a:ext uri="{FF2B5EF4-FFF2-40B4-BE49-F238E27FC236}">
                <a16:creationId xmlns:a16="http://schemas.microsoft.com/office/drawing/2014/main" id="{2FB5D1F3-3AC6-4213-92DF-BD6C416F760D}"/>
              </a:ext>
            </a:extLst>
          </p:cNvPr>
          <p:cNvSpPr/>
          <p:nvPr/>
        </p:nvSpPr>
        <p:spPr>
          <a:xfrm>
            <a:off x="111302" y="87331"/>
            <a:ext cx="11969393" cy="35052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textruta 15">
            <a:extLst>
              <a:ext uri="{FF2B5EF4-FFF2-40B4-BE49-F238E27FC236}">
                <a16:creationId xmlns:a16="http://schemas.microsoft.com/office/drawing/2014/main" id="{571FB58D-8B1B-4F71-96EE-F2F87C07936C}"/>
              </a:ext>
            </a:extLst>
          </p:cNvPr>
          <p:cNvSpPr txBox="1"/>
          <p:nvPr/>
        </p:nvSpPr>
        <p:spPr>
          <a:xfrm>
            <a:off x="6215889" y="350326"/>
            <a:ext cx="5822022" cy="646331"/>
          </a:xfrm>
          <a:prstGeom prst="rect">
            <a:avLst/>
          </a:prstGeom>
          <a:noFill/>
        </p:spPr>
        <p:txBody>
          <a:bodyPr wrap="square" rtlCol="0">
            <a:spAutoFit/>
          </a:bodyPr>
          <a:lstStyle/>
          <a:p>
            <a:r>
              <a:rPr lang="sv-SE" sz="1200" dirty="0"/>
              <a:t>En sida i redigeringsläge där jag lagt in texten </a:t>
            </a:r>
            <a:r>
              <a:rPr lang="sv-SE" sz="1200" i="1" dirty="0"/>
              <a:t>Tillhörande resurser </a:t>
            </a:r>
            <a:r>
              <a:rPr lang="sv-SE" sz="1200" dirty="0"/>
              <a:t>samt därunder skrivit in texten </a:t>
            </a:r>
            <a:r>
              <a:rPr lang="sv-SE" sz="1200" i="1" dirty="0"/>
              <a:t>Att läsa Gertrude Stein i vår tid</a:t>
            </a:r>
            <a:r>
              <a:rPr lang="sv-SE" sz="1200" dirty="0"/>
              <a:t>. Jag har länkat in en artikel så att studenten när denne klickar på den blå texten kommer till artikeln om Gertrude Stein</a:t>
            </a:r>
          </a:p>
        </p:txBody>
      </p:sp>
      <p:sp>
        <p:nvSpPr>
          <p:cNvPr id="11" name="textruta 10">
            <a:extLst>
              <a:ext uri="{FF2B5EF4-FFF2-40B4-BE49-F238E27FC236}">
                <a16:creationId xmlns:a16="http://schemas.microsoft.com/office/drawing/2014/main" id="{2F2A2922-73CF-4927-9C6A-6AB606FC8531}"/>
              </a:ext>
            </a:extLst>
          </p:cNvPr>
          <p:cNvSpPr txBox="1"/>
          <p:nvPr/>
        </p:nvSpPr>
        <p:spPr>
          <a:xfrm>
            <a:off x="273980" y="211827"/>
            <a:ext cx="4736493" cy="276999"/>
          </a:xfrm>
          <a:prstGeom prst="rect">
            <a:avLst/>
          </a:prstGeom>
          <a:noFill/>
        </p:spPr>
        <p:txBody>
          <a:bodyPr wrap="square" rtlCol="0">
            <a:spAutoFit/>
          </a:bodyPr>
          <a:lstStyle/>
          <a:p>
            <a:r>
              <a:rPr lang="sv-SE" sz="1200" b="1" dirty="0">
                <a:solidFill>
                  <a:schemeClr val="bg1">
                    <a:lumMod val="50000"/>
                  </a:schemeClr>
                </a:solidFill>
              </a:rPr>
              <a:t>Forts. Skapa struktur och lägga in material</a:t>
            </a:r>
          </a:p>
        </p:txBody>
      </p:sp>
      <p:pic>
        <p:nvPicPr>
          <p:cNvPr id="3" name="Bildobjekt 2">
            <a:extLst>
              <a:ext uri="{FF2B5EF4-FFF2-40B4-BE49-F238E27FC236}">
                <a16:creationId xmlns:a16="http://schemas.microsoft.com/office/drawing/2014/main" id="{5592949F-B769-4EE7-9F33-A01E6587AA58}"/>
              </a:ext>
            </a:extLst>
          </p:cNvPr>
          <p:cNvPicPr>
            <a:picLocks noChangeAspect="1"/>
          </p:cNvPicPr>
          <p:nvPr/>
        </p:nvPicPr>
        <p:blipFill>
          <a:blip r:embed="rId2"/>
          <a:stretch>
            <a:fillRect/>
          </a:stretch>
        </p:blipFill>
        <p:spPr>
          <a:xfrm>
            <a:off x="6339263" y="1006739"/>
            <a:ext cx="4845629" cy="2193152"/>
          </a:xfrm>
          <a:prstGeom prst="rect">
            <a:avLst/>
          </a:prstGeom>
        </p:spPr>
      </p:pic>
      <p:sp>
        <p:nvSpPr>
          <p:cNvPr id="12" name="textruta 11">
            <a:extLst>
              <a:ext uri="{FF2B5EF4-FFF2-40B4-BE49-F238E27FC236}">
                <a16:creationId xmlns:a16="http://schemas.microsoft.com/office/drawing/2014/main" id="{1BB16331-F478-422E-B992-FD7B4E46C97C}"/>
              </a:ext>
            </a:extLst>
          </p:cNvPr>
          <p:cNvSpPr txBox="1"/>
          <p:nvPr/>
        </p:nvSpPr>
        <p:spPr>
          <a:xfrm>
            <a:off x="273980" y="452550"/>
            <a:ext cx="5578759" cy="3323987"/>
          </a:xfrm>
          <a:prstGeom prst="rect">
            <a:avLst/>
          </a:prstGeom>
          <a:noFill/>
        </p:spPr>
        <p:txBody>
          <a:bodyPr wrap="square" rtlCol="0">
            <a:spAutoFit/>
          </a:bodyPr>
          <a:lstStyle/>
          <a:p>
            <a:r>
              <a:rPr lang="sv-SE" sz="1200" b="1" dirty="0"/>
              <a:t>Länka till resurser utom kursen</a:t>
            </a:r>
          </a:p>
          <a:p>
            <a:r>
              <a:rPr lang="sv-SE" sz="1200" dirty="0"/>
              <a:t>Det är smart att samla material av samma sort på en sida för att undvika att få långa listor av PP presentationer, artiklar, texter etc. i modulen. Att samla innehåll på sidor kan jämföras med hur du gjorde i itslearning då du skapade undermappar som du sorterade in material i. Eftersom vi inte har mappar på samma sätt i canvas använder vi sidor istället för att samla material av samma typ på. </a:t>
            </a:r>
          </a:p>
          <a:p>
            <a:endParaRPr lang="sv-SE" sz="1200" b="1" dirty="0"/>
          </a:p>
          <a:p>
            <a:pPr marL="171450" indent="-171450">
              <a:buFont typeface="Arial" panose="020B0604020202020204" pitchFamily="34" charset="0"/>
              <a:buChar char="•"/>
            </a:pPr>
            <a:r>
              <a:rPr lang="sv-SE" sz="1200" dirty="0"/>
              <a:t>Klicka på någon av sidorna du skapat, tex den sida där du lade in stycket om vad studenten hittar på sidan</a:t>
            </a:r>
          </a:p>
          <a:p>
            <a:pPr marL="171450" indent="-171450">
              <a:buFont typeface="Arial" panose="020B0604020202020204" pitchFamily="34" charset="0"/>
              <a:buChar char="•"/>
            </a:pPr>
            <a:r>
              <a:rPr lang="sv-SE" sz="1200" dirty="0"/>
              <a:t>Lägg till ett stycke med rubriken </a:t>
            </a:r>
            <a:r>
              <a:rPr lang="sv-SE" sz="1200" b="1" i="1" dirty="0"/>
              <a:t>Tillhörande resurser</a:t>
            </a:r>
          </a:p>
          <a:p>
            <a:pPr marL="171450" indent="-171450">
              <a:buFont typeface="Arial" panose="020B0604020202020204" pitchFamily="34" charset="0"/>
              <a:buChar char="•"/>
            </a:pPr>
            <a:r>
              <a:rPr lang="sv-SE" sz="1200" dirty="0"/>
              <a:t>Gör om rubriktexten </a:t>
            </a:r>
            <a:r>
              <a:rPr lang="sv-SE" sz="1200" b="1" i="1" dirty="0"/>
              <a:t>Tillhörande resurser </a:t>
            </a:r>
            <a:r>
              <a:rPr lang="sv-SE" sz="1200" dirty="0"/>
              <a:t>till en rubrik storlek 3</a:t>
            </a:r>
          </a:p>
          <a:p>
            <a:pPr marL="171450" indent="-171450">
              <a:buFont typeface="Arial" panose="020B0604020202020204" pitchFamily="34" charset="0"/>
              <a:buChar char="•"/>
            </a:pPr>
            <a:r>
              <a:rPr lang="sv-SE" sz="1200" dirty="0"/>
              <a:t>Under rubriken skriv in texten </a:t>
            </a:r>
            <a:r>
              <a:rPr lang="sv-SE" sz="1200" b="1" i="1" dirty="0"/>
              <a:t>Att läsa Gertrude Stein i vår tid (eller annan valfri text), </a:t>
            </a:r>
            <a:r>
              <a:rPr lang="sv-SE" sz="1200" dirty="0"/>
              <a:t>du ska i nästa steg skapa en länk via den här texten till ett externt material</a:t>
            </a:r>
          </a:p>
          <a:p>
            <a:pPr marL="171450" indent="-171450">
              <a:buFont typeface="Arial" panose="020B0604020202020204" pitchFamily="34" charset="0"/>
              <a:buChar char="•"/>
            </a:pPr>
            <a:r>
              <a:rPr lang="sv-SE" sz="1200" dirty="0"/>
              <a:t>Skapa en länk via texten du just skrev </a:t>
            </a:r>
            <a:r>
              <a:rPr lang="sv-SE" sz="1200" dirty="0">
                <a:hlinkClick r:id="rId3"/>
              </a:rPr>
              <a:t>https://www.gp.se/kultur/kultur/att-l%C3%A4sa-gertrude-stein-i-v%C3%A5r-tid-1.6313356</a:t>
            </a:r>
            <a:endParaRPr lang="sv-SE" sz="1200" dirty="0"/>
          </a:p>
          <a:p>
            <a:pPr marL="171450" indent="-171450">
              <a:buFont typeface="Arial" panose="020B0604020202020204" pitchFamily="34" charset="0"/>
              <a:buChar char="•"/>
            </a:pPr>
            <a:r>
              <a:rPr lang="sv-SE" sz="1200" dirty="0"/>
              <a:t>Spara</a:t>
            </a:r>
          </a:p>
          <a:p>
            <a:endParaRPr lang="sv-SE" dirty="0"/>
          </a:p>
        </p:txBody>
      </p:sp>
      <p:sp>
        <p:nvSpPr>
          <p:cNvPr id="6" name="textruta 5">
            <a:extLst>
              <a:ext uri="{FF2B5EF4-FFF2-40B4-BE49-F238E27FC236}">
                <a16:creationId xmlns:a16="http://schemas.microsoft.com/office/drawing/2014/main" id="{028FDABE-CEA1-4808-8754-A492F5CE12C6}"/>
              </a:ext>
            </a:extLst>
          </p:cNvPr>
          <p:cNvSpPr txBox="1"/>
          <p:nvPr/>
        </p:nvSpPr>
        <p:spPr>
          <a:xfrm>
            <a:off x="5916096" y="4362450"/>
            <a:ext cx="3885129" cy="1638300"/>
          </a:xfrm>
          <a:prstGeom prst="rect">
            <a:avLst/>
          </a:prstGeom>
          <a:noFill/>
        </p:spPr>
        <p:txBody>
          <a:bodyPr wrap="square" rtlCol="0">
            <a:spAutoFit/>
          </a:bodyPr>
          <a:lstStyle/>
          <a:p>
            <a:endParaRPr lang="sv-SE" dirty="0"/>
          </a:p>
        </p:txBody>
      </p:sp>
      <p:sp>
        <p:nvSpPr>
          <p:cNvPr id="13" name="Rektangel 12">
            <a:extLst>
              <a:ext uri="{FF2B5EF4-FFF2-40B4-BE49-F238E27FC236}">
                <a16:creationId xmlns:a16="http://schemas.microsoft.com/office/drawing/2014/main" id="{7CBC83E2-8476-4736-889E-F1AA64AF2537}"/>
              </a:ext>
            </a:extLst>
          </p:cNvPr>
          <p:cNvSpPr/>
          <p:nvPr/>
        </p:nvSpPr>
        <p:spPr>
          <a:xfrm>
            <a:off x="111302" y="3659877"/>
            <a:ext cx="11969393" cy="311079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textruta 16">
            <a:extLst>
              <a:ext uri="{FF2B5EF4-FFF2-40B4-BE49-F238E27FC236}">
                <a16:creationId xmlns:a16="http://schemas.microsoft.com/office/drawing/2014/main" id="{B8B383B9-A4F3-4BF7-B582-E318ED7FFA8E}"/>
              </a:ext>
            </a:extLst>
          </p:cNvPr>
          <p:cNvSpPr txBox="1"/>
          <p:nvPr/>
        </p:nvSpPr>
        <p:spPr>
          <a:xfrm>
            <a:off x="279609" y="3733290"/>
            <a:ext cx="5936280" cy="4431983"/>
          </a:xfrm>
          <a:prstGeom prst="rect">
            <a:avLst/>
          </a:prstGeom>
          <a:noFill/>
        </p:spPr>
        <p:txBody>
          <a:bodyPr wrap="square" lIns="91440" tIns="45720" rIns="91440" bIns="45720" rtlCol="0" anchor="t">
            <a:spAutoFit/>
          </a:bodyPr>
          <a:lstStyle/>
          <a:p>
            <a:r>
              <a:rPr lang="sv-SE" sz="1200" b="1" dirty="0"/>
              <a:t>Styra vad studenten ser i vänstermenyn</a:t>
            </a:r>
          </a:p>
          <a:p>
            <a:r>
              <a:rPr lang="sv-SE" sz="1200" dirty="0"/>
              <a:t>De flikar som du ser i vänstermenyn är egentligen länkar som leder till specifika ytor i Studiewebben Canvas. Via till exempel fliken </a:t>
            </a:r>
            <a:r>
              <a:rPr lang="sv-SE" sz="1200" b="1" i="1" dirty="0"/>
              <a:t>Uppgifter</a:t>
            </a:r>
            <a:r>
              <a:rPr lang="sv-SE" sz="1200" dirty="0"/>
              <a:t> kan studenten nå </a:t>
            </a:r>
            <a:r>
              <a:rPr lang="sv-SE" sz="1200" b="1" i="1" dirty="0"/>
              <a:t>alla</a:t>
            </a:r>
            <a:r>
              <a:rPr lang="sv-SE" sz="1200" dirty="0"/>
              <a:t> Uppgifter i kursen. Och via fliken </a:t>
            </a:r>
            <a:r>
              <a:rPr lang="sv-SE" sz="1200" b="1" i="1" dirty="0"/>
              <a:t>Diskussioner</a:t>
            </a:r>
            <a:r>
              <a:rPr lang="sv-SE" sz="1200" dirty="0"/>
              <a:t> kan studenten nå </a:t>
            </a:r>
            <a:r>
              <a:rPr lang="sv-SE" sz="1200" b="1" i="1" dirty="0"/>
              <a:t>alla</a:t>
            </a:r>
            <a:r>
              <a:rPr lang="sv-SE" sz="1200" dirty="0"/>
              <a:t> Diskussionstrådar i kursen. Det som du ska känna till är att studenter enbart kan se de här flikarna om ni i kursen väljer att slå på dem så att säga. De flikar som har ikonen ”överstruket öga” är osynliga för studenten</a:t>
            </a:r>
          </a:p>
          <a:p>
            <a:endParaRPr lang="sv-SE" sz="1200" dirty="0"/>
          </a:p>
          <a:p>
            <a:r>
              <a:rPr lang="sv-SE" sz="1200" dirty="0"/>
              <a:t>I din </a:t>
            </a:r>
            <a:r>
              <a:rPr lang="sv-SE" sz="1200" dirty="0" err="1"/>
              <a:t>Sandbox</a:t>
            </a:r>
            <a:r>
              <a:rPr lang="sv-SE" sz="1200" dirty="0"/>
              <a:t> kurs - ställ i så att studenterna har access till följande i vänstermenyn. </a:t>
            </a:r>
          </a:p>
          <a:p>
            <a:endParaRPr lang="sv-SE" sz="1200" dirty="0"/>
          </a:p>
          <a:p>
            <a:pPr marL="171450" indent="-171450">
              <a:buFont typeface="Arial" panose="020B0604020202020204" pitchFamily="34" charset="0"/>
              <a:buChar char="•"/>
            </a:pPr>
            <a:r>
              <a:rPr lang="sv-SE" sz="1200" dirty="0"/>
              <a:t>Startsida</a:t>
            </a:r>
          </a:p>
          <a:p>
            <a:pPr marL="171450" indent="-171450">
              <a:buFont typeface="Arial" panose="020B0604020202020204" pitchFamily="34" charset="0"/>
              <a:buChar char="•"/>
            </a:pPr>
            <a:r>
              <a:rPr lang="sv-SE" sz="1200" dirty="0"/>
              <a:t>Kursöversikten</a:t>
            </a:r>
          </a:p>
          <a:p>
            <a:pPr marL="171450" indent="-171450">
              <a:buFont typeface="Arial" panose="020B0604020202020204" pitchFamily="34" charset="0"/>
              <a:buChar char="•"/>
            </a:pPr>
            <a:r>
              <a:rPr lang="sv-SE" sz="1200" dirty="0"/>
              <a:t>Moduler</a:t>
            </a:r>
          </a:p>
          <a:p>
            <a:pPr marL="171450" indent="-171450">
              <a:buFont typeface="Arial" panose="020B0604020202020204" pitchFamily="34" charset="0"/>
              <a:buChar char="•"/>
            </a:pPr>
            <a:r>
              <a:rPr lang="sv-SE" sz="1200" dirty="0"/>
              <a:t>Uppgifter</a:t>
            </a:r>
          </a:p>
          <a:p>
            <a:pPr marL="171450" indent="-171450">
              <a:buFont typeface="Arial" panose="020B0604020202020204" pitchFamily="34" charset="0"/>
              <a:buChar char="•"/>
            </a:pPr>
            <a:r>
              <a:rPr lang="sv-SE" sz="1200" dirty="0"/>
              <a:t>Personer</a:t>
            </a:r>
          </a:p>
          <a:p>
            <a:pPr marL="171450" indent="-171450">
              <a:buFont typeface="Arial" panose="020B0604020202020204" pitchFamily="34" charset="0"/>
              <a:buChar char="•"/>
            </a:pPr>
            <a:r>
              <a:rPr lang="sv-SE" sz="1200" dirty="0" err="1"/>
              <a:t>Search</a:t>
            </a:r>
            <a:endParaRPr lang="sv-SE" sz="1200" dirty="0"/>
          </a:p>
          <a:p>
            <a:endParaRPr lang="sv-SE" sz="1200" dirty="0"/>
          </a:p>
          <a:p>
            <a:endParaRPr lang="sv-SE" sz="1200" dirty="0"/>
          </a:p>
          <a:p>
            <a:endParaRPr lang="sv-SE" sz="1200" dirty="0"/>
          </a:p>
          <a:p>
            <a:endParaRPr lang="sv-SE" sz="1200" dirty="0"/>
          </a:p>
          <a:p>
            <a:endParaRPr lang="sv-SE" sz="1200" dirty="0"/>
          </a:p>
          <a:p>
            <a:endParaRPr lang="sv-SE" sz="1200" dirty="0"/>
          </a:p>
          <a:p>
            <a:endParaRPr lang="sv-SE" sz="1200" dirty="0"/>
          </a:p>
          <a:p>
            <a:endParaRPr lang="sv-SE" dirty="0"/>
          </a:p>
        </p:txBody>
      </p:sp>
      <p:pic>
        <p:nvPicPr>
          <p:cNvPr id="21" name="Bildobjekt 20">
            <a:extLst>
              <a:ext uri="{FF2B5EF4-FFF2-40B4-BE49-F238E27FC236}">
                <a16:creationId xmlns:a16="http://schemas.microsoft.com/office/drawing/2014/main" id="{963FF3F6-4B84-4330-A79C-BF7A6E1B8860}"/>
              </a:ext>
            </a:extLst>
          </p:cNvPr>
          <p:cNvPicPr>
            <a:picLocks noChangeAspect="1"/>
          </p:cNvPicPr>
          <p:nvPr/>
        </p:nvPicPr>
        <p:blipFill>
          <a:blip r:embed="rId4"/>
          <a:stretch>
            <a:fillRect/>
          </a:stretch>
        </p:blipFill>
        <p:spPr>
          <a:xfrm>
            <a:off x="6423234" y="4269313"/>
            <a:ext cx="3816142" cy="2059583"/>
          </a:xfrm>
          <a:prstGeom prst="rect">
            <a:avLst/>
          </a:prstGeom>
          <a:effectLst>
            <a:outerShdw blurRad="50800" dist="38100" dir="2700000" algn="tl" rotWithShape="0">
              <a:prstClr val="black">
                <a:alpha val="40000"/>
              </a:prstClr>
            </a:outerShdw>
          </a:effectLst>
        </p:spPr>
      </p:pic>
      <p:sp>
        <p:nvSpPr>
          <p:cNvPr id="22" name="textruta 21">
            <a:extLst>
              <a:ext uri="{FF2B5EF4-FFF2-40B4-BE49-F238E27FC236}">
                <a16:creationId xmlns:a16="http://schemas.microsoft.com/office/drawing/2014/main" id="{93E325A6-6721-40A1-8742-802242177BC6}"/>
              </a:ext>
            </a:extLst>
          </p:cNvPr>
          <p:cNvSpPr txBox="1"/>
          <p:nvPr/>
        </p:nvSpPr>
        <p:spPr>
          <a:xfrm>
            <a:off x="6341961" y="3776537"/>
            <a:ext cx="5695950" cy="461665"/>
          </a:xfrm>
          <a:prstGeom prst="rect">
            <a:avLst/>
          </a:prstGeom>
          <a:noFill/>
        </p:spPr>
        <p:txBody>
          <a:bodyPr wrap="square" rtlCol="0">
            <a:spAutoFit/>
          </a:bodyPr>
          <a:lstStyle/>
          <a:p>
            <a:r>
              <a:rPr lang="sv-SE" sz="1200" dirty="0"/>
              <a:t>Såhär ser det ut när jag gjort mina val för vad studenterna ska ha </a:t>
            </a:r>
            <a:r>
              <a:rPr lang="sv-SE" sz="1200" dirty="0" err="1"/>
              <a:t>acess</a:t>
            </a:r>
            <a:r>
              <a:rPr lang="sv-SE" sz="1200" dirty="0"/>
              <a:t> till via vänstermenyn</a:t>
            </a:r>
          </a:p>
        </p:txBody>
      </p:sp>
    </p:spTree>
    <p:extLst>
      <p:ext uri="{BB962C8B-B14F-4D97-AF65-F5344CB8AC3E}">
        <p14:creationId xmlns:p14="http://schemas.microsoft.com/office/powerpoint/2010/main" val="2773271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ktangel 19">
            <a:extLst>
              <a:ext uri="{FF2B5EF4-FFF2-40B4-BE49-F238E27FC236}">
                <a16:creationId xmlns:a16="http://schemas.microsoft.com/office/drawing/2014/main" id="{D57C3EAA-D059-497B-92C9-66D4A9091510}"/>
              </a:ext>
            </a:extLst>
          </p:cNvPr>
          <p:cNvSpPr/>
          <p:nvPr/>
        </p:nvSpPr>
        <p:spPr>
          <a:xfrm>
            <a:off x="111303" y="3409950"/>
            <a:ext cx="11969393" cy="3359864"/>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9" name="Rektangel 18">
            <a:extLst>
              <a:ext uri="{FF2B5EF4-FFF2-40B4-BE49-F238E27FC236}">
                <a16:creationId xmlns:a16="http://schemas.microsoft.com/office/drawing/2014/main" id="{2FB5D1F3-3AC6-4213-92DF-BD6C416F760D}"/>
              </a:ext>
            </a:extLst>
          </p:cNvPr>
          <p:cNvSpPr/>
          <p:nvPr/>
        </p:nvSpPr>
        <p:spPr>
          <a:xfrm>
            <a:off x="102742" y="88186"/>
            <a:ext cx="11969393" cy="3264614"/>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textruta 1">
            <a:extLst>
              <a:ext uri="{FF2B5EF4-FFF2-40B4-BE49-F238E27FC236}">
                <a16:creationId xmlns:a16="http://schemas.microsoft.com/office/drawing/2014/main" id="{8CD5E9CD-0845-4DF1-A397-44C360F7D597}"/>
              </a:ext>
            </a:extLst>
          </p:cNvPr>
          <p:cNvSpPr txBox="1"/>
          <p:nvPr/>
        </p:nvSpPr>
        <p:spPr>
          <a:xfrm>
            <a:off x="276226" y="243165"/>
            <a:ext cx="5705474" cy="1477328"/>
          </a:xfrm>
          <a:prstGeom prst="rect">
            <a:avLst/>
          </a:prstGeom>
          <a:noFill/>
        </p:spPr>
        <p:txBody>
          <a:bodyPr wrap="square" rtlCol="0">
            <a:spAutoFit/>
          </a:bodyPr>
          <a:lstStyle/>
          <a:p>
            <a:r>
              <a:rPr lang="sv-SE" b="1" dirty="0">
                <a:solidFill>
                  <a:schemeClr val="bg1">
                    <a:lumMod val="50000"/>
                  </a:schemeClr>
                </a:solidFill>
              </a:rPr>
              <a:t>Skapa grupper på olika sätt</a:t>
            </a:r>
          </a:p>
          <a:p>
            <a:endParaRPr lang="sv-SE" b="1" dirty="0"/>
          </a:p>
          <a:p>
            <a:endParaRPr lang="sv-SE" sz="1200" dirty="0"/>
          </a:p>
          <a:p>
            <a:endParaRPr lang="sv-SE" sz="1200" dirty="0"/>
          </a:p>
          <a:p>
            <a:endParaRPr lang="sv-SE" sz="1200" dirty="0"/>
          </a:p>
          <a:p>
            <a:endParaRPr lang="sv-SE" dirty="0"/>
          </a:p>
        </p:txBody>
      </p:sp>
      <p:sp>
        <p:nvSpPr>
          <p:cNvPr id="8" name="textruta 7">
            <a:extLst>
              <a:ext uri="{FF2B5EF4-FFF2-40B4-BE49-F238E27FC236}">
                <a16:creationId xmlns:a16="http://schemas.microsoft.com/office/drawing/2014/main" id="{4DAFD037-62E5-4653-80E6-80748B199FC2}"/>
              </a:ext>
            </a:extLst>
          </p:cNvPr>
          <p:cNvSpPr txBox="1"/>
          <p:nvPr/>
        </p:nvSpPr>
        <p:spPr>
          <a:xfrm>
            <a:off x="6210302" y="291943"/>
            <a:ext cx="5695950" cy="461665"/>
          </a:xfrm>
          <a:prstGeom prst="rect">
            <a:avLst/>
          </a:prstGeom>
          <a:noFill/>
        </p:spPr>
        <p:txBody>
          <a:bodyPr wrap="square" rtlCol="0">
            <a:spAutoFit/>
          </a:bodyPr>
          <a:lstStyle/>
          <a:p>
            <a:r>
              <a:rPr lang="sv-SE" sz="1200" dirty="0"/>
              <a:t>Så här ser det ut när jag skapar en Gruppuppsättning (du når Gruppuppsättning via fliken Personer) </a:t>
            </a:r>
          </a:p>
        </p:txBody>
      </p:sp>
      <p:sp>
        <p:nvSpPr>
          <p:cNvPr id="16" name="textruta 15">
            <a:extLst>
              <a:ext uri="{FF2B5EF4-FFF2-40B4-BE49-F238E27FC236}">
                <a16:creationId xmlns:a16="http://schemas.microsoft.com/office/drawing/2014/main" id="{571FB58D-8B1B-4F71-96EE-F2F87C07936C}"/>
              </a:ext>
            </a:extLst>
          </p:cNvPr>
          <p:cNvSpPr txBox="1"/>
          <p:nvPr/>
        </p:nvSpPr>
        <p:spPr>
          <a:xfrm>
            <a:off x="6210302" y="3583632"/>
            <a:ext cx="5695950" cy="461665"/>
          </a:xfrm>
          <a:prstGeom prst="rect">
            <a:avLst/>
          </a:prstGeom>
          <a:noFill/>
        </p:spPr>
        <p:txBody>
          <a:bodyPr wrap="square" rtlCol="0">
            <a:spAutoFit/>
          </a:bodyPr>
          <a:lstStyle/>
          <a:p>
            <a:r>
              <a:rPr lang="sv-SE" sz="1200" dirty="0"/>
              <a:t>Såhär ser det ut när jag skapat upp mina grupper och namngett dem som beskrivet i uppgiften</a:t>
            </a:r>
          </a:p>
        </p:txBody>
      </p:sp>
      <p:sp>
        <p:nvSpPr>
          <p:cNvPr id="4" name="textruta 3">
            <a:extLst>
              <a:ext uri="{FF2B5EF4-FFF2-40B4-BE49-F238E27FC236}">
                <a16:creationId xmlns:a16="http://schemas.microsoft.com/office/drawing/2014/main" id="{F56BBF09-771E-479D-9119-E2969005D2A8}"/>
              </a:ext>
            </a:extLst>
          </p:cNvPr>
          <p:cNvSpPr txBox="1"/>
          <p:nvPr/>
        </p:nvSpPr>
        <p:spPr>
          <a:xfrm>
            <a:off x="276226" y="599719"/>
            <a:ext cx="5153025" cy="2492990"/>
          </a:xfrm>
          <a:prstGeom prst="rect">
            <a:avLst/>
          </a:prstGeom>
          <a:noFill/>
        </p:spPr>
        <p:txBody>
          <a:bodyPr wrap="square" rtlCol="0">
            <a:spAutoFit/>
          </a:bodyPr>
          <a:lstStyle/>
          <a:p>
            <a:r>
              <a:rPr lang="sv-SE" sz="1200" b="1" dirty="0"/>
              <a:t>Skapa grupper med automatisk indelning av studenterna</a:t>
            </a:r>
          </a:p>
          <a:p>
            <a:endParaRPr lang="sv-SE" sz="1200" dirty="0"/>
          </a:p>
          <a:p>
            <a:pPr marL="171450" indent="-171450">
              <a:buFont typeface="Arial" panose="020B0604020202020204" pitchFamily="34" charset="0"/>
              <a:buChar char="•"/>
            </a:pPr>
            <a:r>
              <a:rPr lang="sv-SE" sz="1200" dirty="0"/>
              <a:t>Skapa upp en Gruppuppsättning (en samling grupper)</a:t>
            </a:r>
          </a:p>
          <a:p>
            <a:pPr marL="171450" indent="-171450">
              <a:buFont typeface="Arial" panose="020B0604020202020204" pitchFamily="34" charset="0"/>
              <a:buChar char="•"/>
            </a:pPr>
            <a:r>
              <a:rPr lang="sv-SE" sz="1200" dirty="0"/>
              <a:t>Döp Gruppuppsättningen till exempelvis Halvklass Fek A </a:t>
            </a:r>
          </a:p>
          <a:p>
            <a:pPr marL="171450" indent="-171450">
              <a:buFont typeface="Arial" panose="020B0604020202020204" pitchFamily="34" charset="0"/>
              <a:buChar char="•"/>
            </a:pPr>
            <a:r>
              <a:rPr lang="sv-SE" sz="1200" dirty="0"/>
              <a:t>Klicka i så att du skapar upp 2 grupper med 4 studenter i varje grupp</a:t>
            </a:r>
          </a:p>
          <a:p>
            <a:pPr marL="171450" indent="-171450">
              <a:buFont typeface="Arial" panose="020B0604020202020204" pitchFamily="34" charset="0"/>
              <a:buChar char="•"/>
            </a:pPr>
            <a:r>
              <a:rPr lang="sv-SE" sz="1200" dirty="0"/>
              <a:t>Spara!</a:t>
            </a:r>
          </a:p>
          <a:p>
            <a:endParaRPr lang="sv-SE" sz="1200" dirty="0"/>
          </a:p>
          <a:p>
            <a:pPr marL="171450" indent="-171450">
              <a:buFont typeface="Arial" panose="020B0604020202020204" pitchFamily="34" charset="0"/>
              <a:buChar char="•"/>
            </a:pPr>
            <a:r>
              <a:rPr lang="sv-SE" sz="1200" dirty="0"/>
              <a:t>När grupperna skapats  - ändra namnet på grupperna som skapas upp så att det förutom det namn de redan fått </a:t>
            </a:r>
            <a:r>
              <a:rPr lang="sv-SE" sz="1200" b="1" dirty="0"/>
              <a:t>också</a:t>
            </a:r>
            <a:r>
              <a:rPr lang="sv-SE" sz="1200" dirty="0"/>
              <a:t> står : </a:t>
            </a:r>
            <a:r>
              <a:rPr lang="sv-SE" sz="1200" b="1" i="1" dirty="0"/>
              <a:t>Grupp Grön</a:t>
            </a:r>
            <a:r>
              <a:rPr lang="sv-SE" sz="1200" dirty="0"/>
              <a:t>, respektive </a:t>
            </a:r>
            <a:r>
              <a:rPr lang="sv-SE" sz="1200" b="1" i="1" dirty="0"/>
              <a:t>Grupp Röd</a:t>
            </a:r>
          </a:p>
          <a:p>
            <a:pPr marL="171450" indent="-171450">
              <a:buFont typeface="Arial" panose="020B0604020202020204" pitchFamily="34" charset="0"/>
              <a:buChar char="•"/>
            </a:pPr>
            <a:r>
              <a:rPr lang="sv-SE" sz="1200" dirty="0"/>
              <a:t>Om det finns studenter som inte fördelats i grupperna, fördela dessa studenter så att de hamnar jämnt i grupperna Grupp Grön respektive Grupp Röd</a:t>
            </a:r>
          </a:p>
        </p:txBody>
      </p:sp>
      <p:sp>
        <p:nvSpPr>
          <p:cNvPr id="15" name="textruta 14">
            <a:extLst>
              <a:ext uri="{FF2B5EF4-FFF2-40B4-BE49-F238E27FC236}">
                <a16:creationId xmlns:a16="http://schemas.microsoft.com/office/drawing/2014/main" id="{075F001C-AEC7-43F0-A20E-84B871FFEA0D}"/>
              </a:ext>
            </a:extLst>
          </p:cNvPr>
          <p:cNvSpPr txBox="1"/>
          <p:nvPr/>
        </p:nvSpPr>
        <p:spPr>
          <a:xfrm>
            <a:off x="197028" y="3481783"/>
            <a:ext cx="5153025" cy="2677656"/>
          </a:xfrm>
          <a:prstGeom prst="rect">
            <a:avLst/>
          </a:prstGeom>
          <a:noFill/>
        </p:spPr>
        <p:txBody>
          <a:bodyPr wrap="square" rtlCol="0">
            <a:spAutoFit/>
          </a:bodyPr>
          <a:lstStyle/>
          <a:p>
            <a:r>
              <a:rPr lang="sv-SE" sz="1200" b="1" dirty="0"/>
              <a:t>Skapa grupper och fördela studenter manuellt</a:t>
            </a:r>
          </a:p>
          <a:p>
            <a:endParaRPr lang="sv-SE" sz="1200" dirty="0"/>
          </a:p>
          <a:p>
            <a:pPr marL="171450" indent="-171450">
              <a:buFont typeface="Arial" panose="020B0604020202020204" pitchFamily="34" charset="0"/>
              <a:buChar char="•"/>
            </a:pPr>
            <a:r>
              <a:rPr lang="sv-SE" sz="1200" dirty="0"/>
              <a:t>Skapa en Gruppuppsättning till,  som du döper till Fjärdedelsgrupper Fek A</a:t>
            </a:r>
          </a:p>
          <a:p>
            <a:pPr marL="171450" indent="-171450">
              <a:buFont typeface="Arial" panose="020B0604020202020204" pitchFamily="34" charset="0"/>
              <a:buChar char="•"/>
            </a:pPr>
            <a:r>
              <a:rPr lang="sv-SE" sz="1200" dirty="0"/>
              <a:t>Fyll i så att du skapar upp fyra grupper</a:t>
            </a:r>
          </a:p>
          <a:p>
            <a:pPr marL="171450" indent="-171450">
              <a:buFont typeface="Arial" panose="020B0604020202020204" pitchFamily="34" charset="0"/>
              <a:buChar char="•"/>
            </a:pPr>
            <a:r>
              <a:rPr lang="sv-SE" sz="1200" dirty="0"/>
              <a:t>Spara!</a:t>
            </a:r>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r>
              <a:rPr lang="sv-SE" sz="1200" dirty="0"/>
              <a:t>När grupperna skapats &gt; </a:t>
            </a:r>
            <a:r>
              <a:rPr lang="sv-SE" sz="1200" b="1" i="1" dirty="0"/>
              <a:t>ändra namn </a:t>
            </a:r>
            <a:r>
              <a:rPr lang="sv-SE" sz="1200" dirty="0"/>
              <a:t>på grupperna så att grupperna heter följande:  Fjärdedelsgrupper Fek A I Grupp 1, Fjärdedelsgrupper Fek A I Grupp 2 , Fjärdedelsgrupper Fek A I Grupp 3 osv. </a:t>
            </a:r>
          </a:p>
          <a:p>
            <a:pPr marL="171450" indent="-171450">
              <a:buFont typeface="Arial" panose="020B0604020202020204" pitchFamily="34" charset="0"/>
              <a:buChar char="•"/>
            </a:pPr>
            <a:r>
              <a:rPr lang="sv-SE" sz="1200" dirty="0"/>
              <a:t>Fördela studenterna i grupperna så jämnt det går (dra och släpp)</a:t>
            </a:r>
          </a:p>
          <a:p>
            <a:pPr marL="171450" indent="-171450">
              <a:buFont typeface="Arial" panose="020B0604020202020204" pitchFamily="34" charset="0"/>
              <a:buChar char="•"/>
            </a:pPr>
            <a:r>
              <a:rPr lang="sv-SE" sz="1200" dirty="0"/>
              <a:t>Om du inte har studenter så det räcker fördela studenterna på valfritt sätt</a:t>
            </a:r>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p:txBody>
      </p:sp>
      <p:pic>
        <p:nvPicPr>
          <p:cNvPr id="5" name="Bildobjekt 4">
            <a:extLst>
              <a:ext uri="{FF2B5EF4-FFF2-40B4-BE49-F238E27FC236}">
                <a16:creationId xmlns:a16="http://schemas.microsoft.com/office/drawing/2014/main" id="{119D1A57-6A38-4981-9A8A-205BDBE17C65}"/>
              </a:ext>
            </a:extLst>
          </p:cNvPr>
          <p:cNvPicPr>
            <a:picLocks noChangeAspect="1"/>
          </p:cNvPicPr>
          <p:nvPr/>
        </p:nvPicPr>
        <p:blipFill>
          <a:blip r:embed="rId2"/>
          <a:stretch>
            <a:fillRect/>
          </a:stretch>
        </p:blipFill>
        <p:spPr>
          <a:xfrm>
            <a:off x="6276566" y="753608"/>
            <a:ext cx="5639208" cy="2328760"/>
          </a:xfrm>
          <a:prstGeom prst="rect">
            <a:avLst/>
          </a:prstGeom>
        </p:spPr>
      </p:pic>
      <p:pic>
        <p:nvPicPr>
          <p:cNvPr id="7" name="Bildobjekt 6">
            <a:extLst>
              <a:ext uri="{FF2B5EF4-FFF2-40B4-BE49-F238E27FC236}">
                <a16:creationId xmlns:a16="http://schemas.microsoft.com/office/drawing/2014/main" id="{1E0C76C1-5F6C-44FB-B4A5-F621E46AEE29}"/>
              </a:ext>
            </a:extLst>
          </p:cNvPr>
          <p:cNvPicPr>
            <a:picLocks noChangeAspect="1"/>
          </p:cNvPicPr>
          <p:nvPr/>
        </p:nvPicPr>
        <p:blipFill>
          <a:blip r:embed="rId3"/>
          <a:stretch>
            <a:fillRect/>
          </a:stretch>
        </p:blipFill>
        <p:spPr>
          <a:xfrm>
            <a:off x="6267044" y="4102447"/>
            <a:ext cx="5639208" cy="2237123"/>
          </a:xfrm>
          <a:prstGeom prst="rect">
            <a:avLst/>
          </a:prstGeom>
        </p:spPr>
      </p:pic>
    </p:spTree>
    <p:extLst>
      <p:ext uri="{BB962C8B-B14F-4D97-AF65-F5344CB8AC3E}">
        <p14:creationId xmlns:p14="http://schemas.microsoft.com/office/powerpoint/2010/main" val="1823036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ktangel 18">
            <a:extLst>
              <a:ext uri="{FF2B5EF4-FFF2-40B4-BE49-F238E27FC236}">
                <a16:creationId xmlns:a16="http://schemas.microsoft.com/office/drawing/2014/main" id="{2FB5D1F3-3AC6-4213-92DF-BD6C416F760D}"/>
              </a:ext>
            </a:extLst>
          </p:cNvPr>
          <p:cNvSpPr/>
          <p:nvPr/>
        </p:nvSpPr>
        <p:spPr>
          <a:xfrm>
            <a:off x="177978" y="88185"/>
            <a:ext cx="11969393" cy="422664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textruta 1">
            <a:extLst>
              <a:ext uri="{FF2B5EF4-FFF2-40B4-BE49-F238E27FC236}">
                <a16:creationId xmlns:a16="http://schemas.microsoft.com/office/drawing/2014/main" id="{8CD5E9CD-0845-4DF1-A397-44C360F7D597}"/>
              </a:ext>
            </a:extLst>
          </p:cNvPr>
          <p:cNvSpPr txBox="1"/>
          <p:nvPr/>
        </p:nvSpPr>
        <p:spPr>
          <a:xfrm>
            <a:off x="276226" y="243165"/>
            <a:ext cx="5705474" cy="1384995"/>
          </a:xfrm>
          <a:prstGeom prst="rect">
            <a:avLst/>
          </a:prstGeom>
          <a:noFill/>
        </p:spPr>
        <p:txBody>
          <a:bodyPr wrap="square" rtlCol="0">
            <a:spAutoFit/>
          </a:bodyPr>
          <a:lstStyle/>
          <a:p>
            <a:r>
              <a:rPr lang="sv-SE" sz="1200" b="1" dirty="0">
                <a:solidFill>
                  <a:schemeClr val="bg1">
                    <a:lumMod val="50000"/>
                  </a:schemeClr>
                </a:solidFill>
              </a:rPr>
              <a:t>forts. Skapa grupper på olika sätt</a:t>
            </a:r>
          </a:p>
          <a:p>
            <a:endParaRPr lang="sv-SE" b="1" dirty="0"/>
          </a:p>
          <a:p>
            <a:endParaRPr lang="sv-SE" sz="1200" dirty="0"/>
          </a:p>
          <a:p>
            <a:endParaRPr lang="sv-SE" sz="1200" dirty="0"/>
          </a:p>
          <a:p>
            <a:endParaRPr lang="sv-SE" sz="1200" dirty="0"/>
          </a:p>
          <a:p>
            <a:endParaRPr lang="sv-SE" dirty="0"/>
          </a:p>
        </p:txBody>
      </p:sp>
      <p:sp>
        <p:nvSpPr>
          <p:cNvPr id="8" name="textruta 7">
            <a:extLst>
              <a:ext uri="{FF2B5EF4-FFF2-40B4-BE49-F238E27FC236}">
                <a16:creationId xmlns:a16="http://schemas.microsoft.com/office/drawing/2014/main" id="{4DAFD037-62E5-4653-80E6-80748B199FC2}"/>
              </a:ext>
            </a:extLst>
          </p:cNvPr>
          <p:cNvSpPr txBox="1"/>
          <p:nvPr/>
        </p:nvSpPr>
        <p:spPr>
          <a:xfrm>
            <a:off x="6219824" y="349846"/>
            <a:ext cx="5695950" cy="276999"/>
          </a:xfrm>
          <a:prstGeom prst="rect">
            <a:avLst/>
          </a:prstGeom>
          <a:noFill/>
        </p:spPr>
        <p:txBody>
          <a:bodyPr wrap="square" rtlCol="0">
            <a:spAutoFit/>
          </a:bodyPr>
          <a:lstStyle/>
          <a:p>
            <a:r>
              <a:rPr lang="sv-SE" sz="1200" dirty="0"/>
              <a:t>Fyll i att studenterna ska kunna anmäla sig själva till en grupp. </a:t>
            </a:r>
          </a:p>
        </p:txBody>
      </p:sp>
      <p:sp>
        <p:nvSpPr>
          <p:cNvPr id="10" name="textruta 9">
            <a:extLst>
              <a:ext uri="{FF2B5EF4-FFF2-40B4-BE49-F238E27FC236}">
                <a16:creationId xmlns:a16="http://schemas.microsoft.com/office/drawing/2014/main" id="{FA1616BB-A566-40D9-86AB-4165B8CEB49F}"/>
              </a:ext>
            </a:extLst>
          </p:cNvPr>
          <p:cNvSpPr txBox="1"/>
          <p:nvPr/>
        </p:nvSpPr>
        <p:spPr>
          <a:xfrm>
            <a:off x="276226" y="580679"/>
            <a:ext cx="5153025" cy="3046988"/>
          </a:xfrm>
          <a:prstGeom prst="rect">
            <a:avLst/>
          </a:prstGeom>
          <a:noFill/>
        </p:spPr>
        <p:txBody>
          <a:bodyPr wrap="square" rtlCol="0">
            <a:spAutoFit/>
          </a:bodyPr>
          <a:lstStyle/>
          <a:p>
            <a:r>
              <a:rPr lang="sv-SE" sz="1200" b="1" dirty="0"/>
              <a:t>Skapa grupper med självanmälan</a:t>
            </a:r>
          </a:p>
          <a:p>
            <a:endParaRPr lang="sv-SE" sz="1200" dirty="0"/>
          </a:p>
          <a:p>
            <a:pPr marL="171450" indent="-171450">
              <a:buFont typeface="Arial" panose="020B0604020202020204" pitchFamily="34" charset="0"/>
              <a:buChar char="•"/>
            </a:pPr>
            <a:r>
              <a:rPr lang="sv-SE" sz="1200" dirty="0"/>
              <a:t>Skapa upp en Gruppuppsättning (gruppuppsättning är lika med en samling grupper)</a:t>
            </a:r>
          </a:p>
          <a:p>
            <a:pPr marL="171450" indent="-171450">
              <a:buFont typeface="Arial" panose="020B0604020202020204" pitchFamily="34" charset="0"/>
              <a:buChar char="•"/>
            </a:pPr>
            <a:r>
              <a:rPr lang="sv-SE" sz="1200" dirty="0"/>
              <a:t>Döp Gruppuppsättningen till exempelvis </a:t>
            </a:r>
            <a:r>
              <a:rPr lang="sv-SE" sz="1200" b="1" i="1" dirty="0"/>
              <a:t>Självanmälan handledningsgrupp Fek A</a:t>
            </a:r>
          </a:p>
          <a:p>
            <a:pPr marL="171450" indent="-171450">
              <a:buFont typeface="Arial" panose="020B0604020202020204" pitchFamily="34" charset="0"/>
              <a:buChar char="•"/>
            </a:pPr>
            <a:r>
              <a:rPr lang="sv-SE" sz="1200" dirty="0"/>
              <a:t>Fyll i så att du skapar upp exempelvis 6 grupper med 2 studenter i varje grupp</a:t>
            </a:r>
          </a:p>
          <a:p>
            <a:pPr marL="171450" indent="-171450">
              <a:buFont typeface="Arial" panose="020B0604020202020204" pitchFamily="34" charset="0"/>
              <a:buChar char="•"/>
            </a:pPr>
            <a:r>
              <a:rPr lang="sv-SE" sz="1200" dirty="0"/>
              <a:t>Fyll i att studenterna ska kunna </a:t>
            </a:r>
            <a:r>
              <a:rPr lang="sv-SE" sz="1200" dirty="0" err="1"/>
              <a:t>självanmäla</a:t>
            </a:r>
            <a:r>
              <a:rPr lang="sv-SE" sz="1200" dirty="0"/>
              <a:t> sig till gruppen</a:t>
            </a:r>
          </a:p>
          <a:p>
            <a:pPr marL="171450" indent="-171450">
              <a:buFont typeface="Arial" panose="020B0604020202020204" pitchFamily="34" charset="0"/>
              <a:buChar char="•"/>
            </a:pPr>
            <a:r>
              <a:rPr lang="sv-SE" sz="1200" dirty="0"/>
              <a:t>Spara!</a:t>
            </a:r>
          </a:p>
          <a:p>
            <a:endParaRPr lang="sv-SE" sz="1200" dirty="0"/>
          </a:p>
          <a:p>
            <a:pPr marL="171450" indent="-171450">
              <a:buFont typeface="Arial" panose="020B0604020202020204" pitchFamily="34" charset="0"/>
              <a:buChar char="•"/>
            </a:pPr>
            <a:r>
              <a:rPr lang="sv-SE" sz="1200" dirty="0"/>
              <a:t>När grupperna skapats  - ändra namnet på grupperna som skapas upp så att det förutom det namn de redan fått </a:t>
            </a:r>
            <a:r>
              <a:rPr lang="sv-SE" sz="1200" b="1" i="1" dirty="0"/>
              <a:t>också</a:t>
            </a:r>
            <a:r>
              <a:rPr lang="sv-SE" sz="1200" dirty="0"/>
              <a:t> står: </a:t>
            </a:r>
            <a:r>
              <a:rPr lang="sv-SE" sz="1200" i="1" dirty="0"/>
              <a:t>Sannas grupp, Marias grupp, Alis Grupp, Emils Grupp, </a:t>
            </a:r>
            <a:r>
              <a:rPr lang="sv-SE" sz="1200" i="1" dirty="0" err="1"/>
              <a:t>Fernadez</a:t>
            </a:r>
            <a:r>
              <a:rPr lang="sv-SE" sz="1200" i="1" dirty="0"/>
              <a:t> Grupp, </a:t>
            </a:r>
            <a:r>
              <a:rPr lang="sv-SE" sz="1200" i="1" dirty="0" err="1"/>
              <a:t>Ekaterinas</a:t>
            </a:r>
            <a:r>
              <a:rPr lang="sv-SE" sz="1200" i="1" dirty="0"/>
              <a:t> Grupp</a:t>
            </a:r>
          </a:p>
          <a:p>
            <a:endParaRPr lang="sv-SE" sz="1200" i="1" dirty="0"/>
          </a:p>
          <a:p>
            <a:pPr marL="171450" indent="-171450">
              <a:buFont typeface="Arial" panose="020B0604020202020204" pitchFamily="34" charset="0"/>
              <a:buChar char="•"/>
            </a:pPr>
            <a:r>
              <a:rPr lang="sv-SE" sz="1200" dirty="0"/>
              <a:t>Lägg ut ett anslag om att det nu finns Handledningsgrupper som de kan anmäla sig till!</a:t>
            </a:r>
          </a:p>
        </p:txBody>
      </p:sp>
      <p:pic>
        <p:nvPicPr>
          <p:cNvPr id="3" name="Bildobjekt 2">
            <a:extLst>
              <a:ext uri="{FF2B5EF4-FFF2-40B4-BE49-F238E27FC236}">
                <a16:creationId xmlns:a16="http://schemas.microsoft.com/office/drawing/2014/main" id="{F5BEBC40-D4A9-460D-83D9-3957EE1592D5}"/>
              </a:ext>
            </a:extLst>
          </p:cNvPr>
          <p:cNvPicPr>
            <a:picLocks noChangeAspect="1"/>
          </p:cNvPicPr>
          <p:nvPr/>
        </p:nvPicPr>
        <p:blipFill>
          <a:blip r:embed="rId2"/>
          <a:stretch>
            <a:fillRect/>
          </a:stretch>
        </p:blipFill>
        <p:spPr>
          <a:xfrm>
            <a:off x="6318071" y="676973"/>
            <a:ext cx="2911653" cy="2879797"/>
          </a:xfrm>
          <a:prstGeom prst="rect">
            <a:avLst/>
          </a:prstGeom>
        </p:spPr>
      </p:pic>
    </p:spTree>
    <p:extLst>
      <p:ext uri="{BB962C8B-B14F-4D97-AF65-F5344CB8AC3E}">
        <p14:creationId xmlns:p14="http://schemas.microsoft.com/office/powerpoint/2010/main" val="72089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ktangel 19">
            <a:extLst>
              <a:ext uri="{FF2B5EF4-FFF2-40B4-BE49-F238E27FC236}">
                <a16:creationId xmlns:a16="http://schemas.microsoft.com/office/drawing/2014/main" id="{D57C3EAA-D059-497B-92C9-66D4A9091510}"/>
              </a:ext>
            </a:extLst>
          </p:cNvPr>
          <p:cNvSpPr/>
          <p:nvPr/>
        </p:nvSpPr>
        <p:spPr>
          <a:xfrm>
            <a:off x="111303" y="3409950"/>
            <a:ext cx="11969393" cy="3359864"/>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9" name="Rektangel 18">
            <a:extLst>
              <a:ext uri="{FF2B5EF4-FFF2-40B4-BE49-F238E27FC236}">
                <a16:creationId xmlns:a16="http://schemas.microsoft.com/office/drawing/2014/main" id="{2FB5D1F3-3AC6-4213-92DF-BD6C416F760D}"/>
              </a:ext>
            </a:extLst>
          </p:cNvPr>
          <p:cNvSpPr/>
          <p:nvPr/>
        </p:nvSpPr>
        <p:spPr>
          <a:xfrm>
            <a:off x="102742" y="88186"/>
            <a:ext cx="11969393" cy="3264614"/>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textruta 7">
            <a:extLst>
              <a:ext uri="{FF2B5EF4-FFF2-40B4-BE49-F238E27FC236}">
                <a16:creationId xmlns:a16="http://schemas.microsoft.com/office/drawing/2014/main" id="{4DAFD037-62E5-4653-80E6-80748B199FC2}"/>
              </a:ext>
            </a:extLst>
          </p:cNvPr>
          <p:cNvSpPr txBox="1"/>
          <p:nvPr/>
        </p:nvSpPr>
        <p:spPr>
          <a:xfrm>
            <a:off x="6259423" y="392257"/>
            <a:ext cx="5695950" cy="461665"/>
          </a:xfrm>
          <a:prstGeom prst="rect">
            <a:avLst/>
          </a:prstGeom>
          <a:noFill/>
        </p:spPr>
        <p:txBody>
          <a:bodyPr wrap="square" rtlCol="0">
            <a:spAutoFit/>
          </a:bodyPr>
          <a:lstStyle/>
          <a:p>
            <a:r>
              <a:rPr lang="sv-SE" sz="1200" dirty="0"/>
              <a:t>Så här ser det ut när du skapat en uppgift. Notera att du enkelt skapar en uppgift inne i en modul genom att klicka på plustecknet (pil) </a:t>
            </a:r>
          </a:p>
        </p:txBody>
      </p:sp>
      <p:sp>
        <p:nvSpPr>
          <p:cNvPr id="12" name="textruta 11">
            <a:extLst>
              <a:ext uri="{FF2B5EF4-FFF2-40B4-BE49-F238E27FC236}">
                <a16:creationId xmlns:a16="http://schemas.microsoft.com/office/drawing/2014/main" id="{1BB16331-F478-422E-B992-FD7B4E46C97C}"/>
              </a:ext>
            </a:extLst>
          </p:cNvPr>
          <p:cNvSpPr txBox="1"/>
          <p:nvPr/>
        </p:nvSpPr>
        <p:spPr>
          <a:xfrm>
            <a:off x="197029" y="3537930"/>
            <a:ext cx="6090968" cy="3046988"/>
          </a:xfrm>
          <a:prstGeom prst="rect">
            <a:avLst/>
          </a:prstGeom>
          <a:noFill/>
        </p:spPr>
        <p:txBody>
          <a:bodyPr wrap="square" rtlCol="0">
            <a:spAutoFit/>
          </a:bodyPr>
          <a:lstStyle/>
          <a:p>
            <a:r>
              <a:rPr lang="sv-SE" sz="1200" b="1" dirty="0"/>
              <a:t>Skapa uppgift via </a:t>
            </a:r>
            <a:r>
              <a:rPr lang="sv-SE" sz="1200" b="1" i="1" dirty="0"/>
              <a:t>fliken</a:t>
            </a:r>
            <a:r>
              <a:rPr lang="sv-SE" sz="1200" b="1" dirty="0"/>
              <a:t> Uppgifter och länka till den via en sida</a:t>
            </a:r>
          </a:p>
          <a:p>
            <a:r>
              <a:rPr lang="sv-SE" sz="1200" dirty="0"/>
              <a:t>Om du förutom att enbart skapa upp uppgifter även vill gruppera dem efter tillexempel vilken delkurs de ska genomföras i. För att i ett senare skede tillexempel kunna filtrera ut enbart de uppgifter som du ska bedöma. Då kan du istället skapa uppgifter via fliken </a:t>
            </a:r>
            <a:r>
              <a:rPr lang="sv-SE" sz="1200" b="1" i="1" dirty="0"/>
              <a:t>Uppgifter</a:t>
            </a:r>
          </a:p>
          <a:p>
            <a:endParaRPr lang="sv-SE" sz="1200" b="1" dirty="0"/>
          </a:p>
          <a:p>
            <a:pPr marL="171450" indent="-171450">
              <a:buFont typeface="Arial" panose="020B0604020202020204" pitchFamily="34" charset="0"/>
              <a:buChar char="•"/>
            </a:pPr>
            <a:r>
              <a:rPr lang="sv-SE" sz="1200" dirty="0"/>
              <a:t>Lägg till en uppgift via fliken Uppgifter (döp uppgiften tillexempel till Vattenlevande </a:t>
            </a:r>
          </a:p>
          <a:p>
            <a:r>
              <a:rPr lang="sv-SE" sz="1200" dirty="0"/>
              <a:t>     djur i Sverige)</a:t>
            </a:r>
          </a:p>
          <a:p>
            <a:pPr marL="171450" indent="-171450">
              <a:buFont typeface="Arial" panose="020B0604020202020204" pitchFamily="34" charset="0"/>
              <a:buChar char="•"/>
            </a:pPr>
            <a:r>
              <a:rPr lang="sv-SE" sz="1200" dirty="0"/>
              <a:t>Gör de inställningar du vill ha</a:t>
            </a:r>
          </a:p>
          <a:p>
            <a:pPr marL="171450" indent="-171450">
              <a:buFont typeface="Arial" panose="020B0604020202020204" pitchFamily="34" charset="0"/>
              <a:buChar char="•"/>
            </a:pPr>
            <a:r>
              <a:rPr lang="sv-SE" sz="1200" dirty="0"/>
              <a:t>Spara</a:t>
            </a:r>
          </a:p>
          <a:p>
            <a:pPr marL="171450" indent="-171450">
              <a:buFont typeface="Arial" panose="020B0604020202020204" pitchFamily="34" charset="0"/>
              <a:buChar char="•"/>
            </a:pPr>
            <a:r>
              <a:rPr lang="sv-SE" sz="1200" dirty="0"/>
              <a:t>Publicera</a:t>
            </a:r>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r>
              <a:rPr lang="sv-SE" sz="1200" dirty="0"/>
              <a:t>Skapa en uppgiftsgrupp och döp den till Delkurs 1</a:t>
            </a:r>
          </a:p>
          <a:p>
            <a:pPr marL="171450" indent="-171450">
              <a:buFont typeface="Arial" panose="020B0604020202020204" pitchFamily="34" charset="0"/>
              <a:buChar char="•"/>
            </a:pPr>
            <a:r>
              <a:rPr lang="sv-SE" sz="1200" dirty="0"/>
              <a:t>Flytta uppgiften du skapade till uppgiftsgruppen</a:t>
            </a:r>
          </a:p>
          <a:p>
            <a:pPr marL="171450" indent="-171450">
              <a:buFont typeface="Arial" panose="020B0604020202020204" pitchFamily="34" charset="0"/>
              <a:buChar char="•"/>
            </a:pPr>
            <a:endParaRPr lang="sv-SE" sz="1200" dirty="0"/>
          </a:p>
          <a:p>
            <a:r>
              <a:rPr lang="sv-SE" sz="1200" b="1" dirty="0"/>
              <a:t>Extra uppgift: </a:t>
            </a:r>
          </a:p>
          <a:p>
            <a:r>
              <a:rPr lang="sv-SE" sz="1200" dirty="0"/>
              <a:t>Skapa en länk från en sida till uppgiften du just gjorde</a:t>
            </a:r>
            <a:endParaRPr lang="sv-SE" dirty="0"/>
          </a:p>
        </p:txBody>
      </p:sp>
      <p:sp>
        <p:nvSpPr>
          <p:cNvPr id="16" name="textruta 15">
            <a:extLst>
              <a:ext uri="{FF2B5EF4-FFF2-40B4-BE49-F238E27FC236}">
                <a16:creationId xmlns:a16="http://schemas.microsoft.com/office/drawing/2014/main" id="{571FB58D-8B1B-4F71-96EE-F2F87C07936C}"/>
              </a:ext>
            </a:extLst>
          </p:cNvPr>
          <p:cNvSpPr txBox="1"/>
          <p:nvPr/>
        </p:nvSpPr>
        <p:spPr>
          <a:xfrm>
            <a:off x="6299021" y="3483566"/>
            <a:ext cx="5695950" cy="461665"/>
          </a:xfrm>
          <a:prstGeom prst="rect">
            <a:avLst/>
          </a:prstGeom>
          <a:noFill/>
        </p:spPr>
        <p:txBody>
          <a:bodyPr wrap="square" rtlCol="0">
            <a:spAutoFit/>
          </a:bodyPr>
          <a:lstStyle/>
          <a:p>
            <a:r>
              <a:rPr lang="sv-SE" sz="1200" dirty="0"/>
              <a:t>En sida i redigeringsläge, pilen pekar på rullgardinslisten där du ändrar format</a:t>
            </a:r>
          </a:p>
          <a:p>
            <a:r>
              <a:rPr lang="sv-SE" sz="1200" dirty="0"/>
              <a:t>på texten. Notera att du behöver markera texten först, innan du väljer format.</a:t>
            </a:r>
          </a:p>
        </p:txBody>
      </p:sp>
      <p:pic>
        <p:nvPicPr>
          <p:cNvPr id="4" name="Bildobjekt 3">
            <a:extLst>
              <a:ext uri="{FF2B5EF4-FFF2-40B4-BE49-F238E27FC236}">
                <a16:creationId xmlns:a16="http://schemas.microsoft.com/office/drawing/2014/main" id="{13AD346E-EE31-49D2-ABFF-9A0CB873F1B3}"/>
              </a:ext>
            </a:extLst>
          </p:cNvPr>
          <p:cNvPicPr>
            <a:picLocks noChangeAspect="1"/>
          </p:cNvPicPr>
          <p:nvPr/>
        </p:nvPicPr>
        <p:blipFill>
          <a:blip r:embed="rId2"/>
          <a:stretch>
            <a:fillRect/>
          </a:stretch>
        </p:blipFill>
        <p:spPr>
          <a:xfrm>
            <a:off x="6299021" y="853922"/>
            <a:ext cx="5616754" cy="1775680"/>
          </a:xfrm>
          <a:prstGeom prst="rect">
            <a:avLst/>
          </a:prstGeom>
        </p:spPr>
      </p:pic>
      <p:pic>
        <p:nvPicPr>
          <p:cNvPr id="5" name="Bildobjekt 4">
            <a:extLst>
              <a:ext uri="{FF2B5EF4-FFF2-40B4-BE49-F238E27FC236}">
                <a16:creationId xmlns:a16="http://schemas.microsoft.com/office/drawing/2014/main" id="{EE9F94E6-1186-4C04-8130-E8B938072A9E}"/>
              </a:ext>
            </a:extLst>
          </p:cNvPr>
          <p:cNvPicPr>
            <a:picLocks noChangeAspect="1"/>
          </p:cNvPicPr>
          <p:nvPr/>
        </p:nvPicPr>
        <p:blipFill>
          <a:blip r:embed="rId3"/>
          <a:stretch>
            <a:fillRect/>
          </a:stretch>
        </p:blipFill>
        <p:spPr>
          <a:xfrm>
            <a:off x="6356117" y="3945232"/>
            <a:ext cx="5397733" cy="1699120"/>
          </a:xfrm>
          <a:prstGeom prst="rect">
            <a:avLst/>
          </a:prstGeom>
        </p:spPr>
      </p:pic>
      <p:sp>
        <p:nvSpPr>
          <p:cNvPr id="3" name="textruta 2">
            <a:extLst>
              <a:ext uri="{FF2B5EF4-FFF2-40B4-BE49-F238E27FC236}">
                <a16:creationId xmlns:a16="http://schemas.microsoft.com/office/drawing/2014/main" id="{E8F1624C-749C-434A-B994-DDA7BE4EEC56}"/>
              </a:ext>
            </a:extLst>
          </p:cNvPr>
          <p:cNvSpPr txBox="1"/>
          <p:nvPr/>
        </p:nvSpPr>
        <p:spPr>
          <a:xfrm>
            <a:off x="350927" y="182236"/>
            <a:ext cx="4638675" cy="646331"/>
          </a:xfrm>
          <a:prstGeom prst="rect">
            <a:avLst/>
          </a:prstGeom>
          <a:noFill/>
        </p:spPr>
        <p:txBody>
          <a:bodyPr wrap="square" rtlCol="0">
            <a:spAutoFit/>
          </a:bodyPr>
          <a:lstStyle/>
          <a:p>
            <a:r>
              <a:rPr lang="sv-SE" b="1" dirty="0">
                <a:solidFill>
                  <a:schemeClr val="bg1">
                    <a:lumMod val="50000"/>
                  </a:schemeClr>
                </a:solidFill>
              </a:rPr>
              <a:t>Skapa Uppgifter</a:t>
            </a:r>
          </a:p>
          <a:p>
            <a:endParaRPr lang="sv-SE" dirty="0"/>
          </a:p>
        </p:txBody>
      </p:sp>
      <p:sp>
        <p:nvSpPr>
          <p:cNvPr id="2" name="textruta 1">
            <a:extLst>
              <a:ext uri="{FF2B5EF4-FFF2-40B4-BE49-F238E27FC236}">
                <a16:creationId xmlns:a16="http://schemas.microsoft.com/office/drawing/2014/main" id="{8CD5E9CD-0845-4DF1-A397-44C360F7D597}"/>
              </a:ext>
            </a:extLst>
          </p:cNvPr>
          <p:cNvSpPr txBox="1"/>
          <p:nvPr/>
        </p:nvSpPr>
        <p:spPr>
          <a:xfrm>
            <a:off x="343116" y="566563"/>
            <a:ext cx="5705474" cy="2492990"/>
          </a:xfrm>
          <a:prstGeom prst="rect">
            <a:avLst/>
          </a:prstGeom>
          <a:noFill/>
        </p:spPr>
        <p:txBody>
          <a:bodyPr wrap="square" rtlCol="0">
            <a:spAutoFit/>
          </a:bodyPr>
          <a:lstStyle/>
          <a:p>
            <a:r>
              <a:rPr lang="sv-SE" sz="1200" b="1" dirty="0"/>
              <a:t>Skapa Uppgift via en modul</a:t>
            </a:r>
          </a:p>
          <a:p>
            <a:r>
              <a:rPr lang="sv-SE" sz="1200" dirty="0"/>
              <a:t>Det är superenkelt att lägga till en uppgift eller textinlämning direkt via en modul</a:t>
            </a:r>
          </a:p>
          <a:p>
            <a:endParaRPr lang="sv-SE" sz="1200" b="1" dirty="0"/>
          </a:p>
          <a:p>
            <a:pPr marL="171450" indent="-171450">
              <a:buFont typeface="Arial" panose="020B0604020202020204" pitchFamily="34" charset="0"/>
              <a:buChar char="•"/>
            </a:pPr>
            <a:r>
              <a:rPr lang="sv-SE" sz="1200" dirty="0"/>
              <a:t>Skapa en uppgift via en av modulerna du skapat (döp uppgiften tillexempel till Däggdjur i Sverige)</a:t>
            </a:r>
          </a:p>
          <a:p>
            <a:pPr marL="171450" indent="-171450">
              <a:buFont typeface="Arial" panose="020B0604020202020204" pitchFamily="34" charset="0"/>
              <a:buChar char="•"/>
            </a:pPr>
            <a:r>
              <a:rPr lang="sv-SE" sz="1200" dirty="0"/>
              <a:t>Lägg in en beskrivning, poängvärde, samt bedömningsschema</a:t>
            </a:r>
          </a:p>
          <a:p>
            <a:pPr marL="171450" indent="-171450">
              <a:buFont typeface="Arial" panose="020B0604020202020204" pitchFamily="34" charset="0"/>
              <a:buChar char="•"/>
            </a:pPr>
            <a:r>
              <a:rPr lang="sv-SE" sz="1200" dirty="0"/>
              <a:t>Klicka också i vilken typ av inlämning som ska lämnas in (vanligen en fil som lämnas in online)</a:t>
            </a:r>
          </a:p>
          <a:p>
            <a:pPr marL="171450" indent="-171450">
              <a:buFont typeface="Arial" panose="020B0604020202020204" pitchFamily="34" charset="0"/>
              <a:buChar char="•"/>
            </a:pPr>
            <a:r>
              <a:rPr lang="sv-SE" sz="1200" dirty="0"/>
              <a:t>Låt uppgiften vara en individuell uppgift (alltså inte gruppuppgift)</a:t>
            </a:r>
          </a:p>
          <a:p>
            <a:pPr marL="171450" indent="-171450">
              <a:buFont typeface="Arial" panose="020B0604020202020204" pitchFamily="34" charset="0"/>
              <a:buChar char="•"/>
            </a:pPr>
            <a:r>
              <a:rPr lang="sv-SE" sz="1200" dirty="0"/>
              <a:t>Gör tidsinställningar</a:t>
            </a:r>
          </a:p>
          <a:p>
            <a:pPr marL="171450" indent="-171450">
              <a:buFont typeface="Arial" panose="020B0604020202020204" pitchFamily="34" charset="0"/>
              <a:buChar char="•"/>
            </a:pPr>
            <a:r>
              <a:rPr lang="sv-SE" sz="1200" dirty="0"/>
              <a:t>Spara</a:t>
            </a:r>
          </a:p>
          <a:p>
            <a:pPr marL="171450" indent="-171450">
              <a:buFont typeface="Arial" panose="020B0604020202020204" pitchFamily="34" charset="0"/>
              <a:buChar char="•"/>
            </a:pPr>
            <a:r>
              <a:rPr lang="sv-SE" sz="1200" dirty="0"/>
              <a:t>Publicera!</a:t>
            </a:r>
          </a:p>
          <a:p>
            <a:endParaRPr lang="sv-SE" sz="1200" dirty="0"/>
          </a:p>
        </p:txBody>
      </p:sp>
    </p:spTree>
    <p:extLst>
      <p:ext uri="{BB962C8B-B14F-4D97-AF65-F5344CB8AC3E}">
        <p14:creationId xmlns:p14="http://schemas.microsoft.com/office/powerpoint/2010/main" val="3046296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ktangel 18">
            <a:extLst>
              <a:ext uri="{FF2B5EF4-FFF2-40B4-BE49-F238E27FC236}">
                <a16:creationId xmlns:a16="http://schemas.microsoft.com/office/drawing/2014/main" id="{2FB5D1F3-3AC6-4213-92DF-BD6C416F760D}"/>
              </a:ext>
            </a:extLst>
          </p:cNvPr>
          <p:cNvSpPr/>
          <p:nvPr/>
        </p:nvSpPr>
        <p:spPr>
          <a:xfrm>
            <a:off x="102742" y="88186"/>
            <a:ext cx="11969393" cy="4493339"/>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extruta 1">
            <a:extLst>
              <a:ext uri="{FF2B5EF4-FFF2-40B4-BE49-F238E27FC236}">
                <a16:creationId xmlns:a16="http://schemas.microsoft.com/office/drawing/2014/main" id="{8CD5E9CD-0845-4DF1-A397-44C360F7D597}"/>
              </a:ext>
            </a:extLst>
          </p:cNvPr>
          <p:cNvSpPr txBox="1"/>
          <p:nvPr/>
        </p:nvSpPr>
        <p:spPr>
          <a:xfrm>
            <a:off x="304801" y="571817"/>
            <a:ext cx="5610224" cy="2400657"/>
          </a:xfrm>
          <a:prstGeom prst="rect">
            <a:avLst/>
          </a:prstGeom>
          <a:noFill/>
        </p:spPr>
        <p:txBody>
          <a:bodyPr wrap="square" rtlCol="0">
            <a:spAutoFit/>
          </a:bodyPr>
          <a:lstStyle/>
          <a:p>
            <a:r>
              <a:rPr lang="sv-SE" sz="1200" dirty="0"/>
              <a:t>Du kan skapa gruppuppgifter och grupper direkt via en modul. Vi rekommenderar dock att du skapar upp grupperna först</a:t>
            </a:r>
            <a:r>
              <a:rPr lang="sv-SE" sz="1200" b="1" i="1" dirty="0"/>
              <a:t>, innan </a:t>
            </a:r>
            <a:r>
              <a:rPr lang="sv-SE" sz="1200" dirty="0"/>
              <a:t>du skapar uppgiften. </a:t>
            </a:r>
          </a:p>
          <a:p>
            <a:endParaRPr lang="sv-SE" sz="1200" dirty="0"/>
          </a:p>
          <a:p>
            <a:r>
              <a:rPr lang="sv-SE" sz="1200" dirty="0"/>
              <a:t>Uppgiften väljer du sedan att skapa via en modul eller via fliken </a:t>
            </a:r>
            <a:r>
              <a:rPr lang="sv-SE" sz="1200" b="1" i="1" dirty="0"/>
              <a:t>Uppgifter</a:t>
            </a:r>
            <a:r>
              <a:rPr lang="sv-SE" sz="1200" dirty="0"/>
              <a:t>. Om du skapar den via fliken uppgifter. Kom ihåg att lägga in den i modulen när du är klar samt att publicera. </a:t>
            </a:r>
          </a:p>
          <a:p>
            <a:endParaRPr lang="sv-SE" sz="1200" dirty="0"/>
          </a:p>
          <a:p>
            <a:r>
              <a:rPr lang="sv-SE" sz="1200" dirty="0"/>
              <a:t>Eftersom du redan skapat upp grupperna så kan du använda dem i den här övningen. </a:t>
            </a:r>
          </a:p>
          <a:p>
            <a:endParaRPr lang="sv-SE" sz="1200" b="1" dirty="0"/>
          </a:p>
          <a:p>
            <a:endParaRPr lang="sv-SE" sz="1200" dirty="0"/>
          </a:p>
          <a:p>
            <a:endParaRPr lang="sv-SE" sz="1200" dirty="0"/>
          </a:p>
          <a:p>
            <a:endParaRPr lang="sv-SE" dirty="0"/>
          </a:p>
        </p:txBody>
      </p:sp>
      <p:sp>
        <p:nvSpPr>
          <p:cNvPr id="12" name="textruta 11">
            <a:extLst>
              <a:ext uri="{FF2B5EF4-FFF2-40B4-BE49-F238E27FC236}">
                <a16:creationId xmlns:a16="http://schemas.microsoft.com/office/drawing/2014/main" id="{1BB16331-F478-422E-B992-FD7B4E46C97C}"/>
              </a:ext>
            </a:extLst>
          </p:cNvPr>
          <p:cNvSpPr txBox="1"/>
          <p:nvPr/>
        </p:nvSpPr>
        <p:spPr>
          <a:xfrm>
            <a:off x="304801" y="2126202"/>
            <a:ext cx="6090968" cy="2585323"/>
          </a:xfrm>
          <a:prstGeom prst="rect">
            <a:avLst/>
          </a:prstGeom>
          <a:noFill/>
        </p:spPr>
        <p:txBody>
          <a:bodyPr wrap="square" rtlCol="0">
            <a:spAutoFit/>
          </a:bodyPr>
          <a:lstStyle/>
          <a:p>
            <a:endParaRPr lang="sv-SE" sz="1200" b="1" dirty="0"/>
          </a:p>
          <a:p>
            <a:r>
              <a:rPr lang="sv-SE" sz="1200" b="1" dirty="0"/>
              <a:t>Skapa en gruppuppgift</a:t>
            </a:r>
          </a:p>
          <a:p>
            <a:endParaRPr lang="sv-SE" sz="1200" b="1" dirty="0"/>
          </a:p>
          <a:p>
            <a:pPr marL="171450" indent="-171450">
              <a:buFont typeface="Arial" panose="020B0604020202020204" pitchFamily="34" charset="0"/>
              <a:buChar char="•"/>
            </a:pPr>
            <a:r>
              <a:rPr lang="sv-SE" sz="1200" dirty="0"/>
              <a:t>Lägg till en uppgift via fliken </a:t>
            </a:r>
            <a:r>
              <a:rPr lang="sv-SE" sz="1200" b="1" i="1" dirty="0"/>
              <a:t>Uppgifter</a:t>
            </a:r>
            <a:r>
              <a:rPr lang="sv-SE" sz="1200" dirty="0"/>
              <a:t> eller via en av dina moduler (döp uppgiften till exempel till </a:t>
            </a:r>
            <a:r>
              <a:rPr lang="sv-SE" sz="1200" b="1" i="1" dirty="0"/>
              <a:t>Vattenlevande djur i Sverige gruppinlämning</a:t>
            </a:r>
            <a:r>
              <a:rPr lang="sv-SE" sz="1200" dirty="0"/>
              <a:t>)</a:t>
            </a:r>
          </a:p>
          <a:p>
            <a:pPr marL="171450" indent="-171450">
              <a:buFont typeface="Arial" panose="020B0604020202020204" pitchFamily="34" charset="0"/>
              <a:buChar char="•"/>
            </a:pPr>
            <a:r>
              <a:rPr lang="sv-SE" sz="1200" dirty="0"/>
              <a:t>Ställ in poängvärde, bedömningsskala, inlämningstyp </a:t>
            </a:r>
          </a:p>
          <a:p>
            <a:pPr marL="171450" indent="-171450">
              <a:buFont typeface="Arial" panose="020B0604020202020204" pitchFamily="34" charset="0"/>
              <a:buChar char="•"/>
            </a:pPr>
            <a:r>
              <a:rPr lang="sv-SE" sz="1200" dirty="0"/>
              <a:t>Klicka i att uppgiften är en </a:t>
            </a:r>
            <a:r>
              <a:rPr lang="sv-SE" sz="1200" b="1" i="1" dirty="0"/>
              <a:t>Gruppinlämning</a:t>
            </a:r>
            <a:endParaRPr lang="sv-SE" sz="1200" dirty="0"/>
          </a:p>
          <a:p>
            <a:pPr marL="171450" indent="-171450">
              <a:buFont typeface="Arial" panose="020B0604020202020204" pitchFamily="34" charset="0"/>
              <a:buChar char="•"/>
            </a:pPr>
            <a:r>
              <a:rPr lang="sv-SE" sz="1200" dirty="0"/>
              <a:t>Välj vilken gruppuppsättning du vill tilldela den här uppgiften (om du bara har en gruppuppsättning, välj den)</a:t>
            </a:r>
          </a:p>
          <a:p>
            <a:pPr marL="171450" indent="-171450">
              <a:buFont typeface="Arial" panose="020B0604020202020204" pitchFamily="34" charset="0"/>
              <a:buChar char="•"/>
            </a:pPr>
            <a:r>
              <a:rPr lang="sv-SE" sz="1200" dirty="0"/>
              <a:t>Gör de inställningar du vill ha rörande tidsinställning</a:t>
            </a:r>
          </a:p>
          <a:p>
            <a:pPr marL="171450" indent="-171450">
              <a:buFont typeface="Arial" panose="020B0604020202020204" pitchFamily="34" charset="0"/>
              <a:buChar char="•"/>
            </a:pPr>
            <a:r>
              <a:rPr lang="sv-SE" sz="1200" dirty="0"/>
              <a:t>Spara</a:t>
            </a:r>
          </a:p>
          <a:p>
            <a:pPr marL="171450" indent="-171450">
              <a:buFont typeface="Arial" panose="020B0604020202020204" pitchFamily="34" charset="0"/>
              <a:buChar char="•"/>
            </a:pPr>
            <a:r>
              <a:rPr lang="sv-SE" sz="1200" dirty="0"/>
              <a:t>Publicera!</a:t>
            </a:r>
          </a:p>
          <a:p>
            <a:endParaRPr lang="sv-SE" dirty="0"/>
          </a:p>
        </p:txBody>
      </p:sp>
      <p:sp>
        <p:nvSpPr>
          <p:cNvPr id="16" name="textruta 15">
            <a:extLst>
              <a:ext uri="{FF2B5EF4-FFF2-40B4-BE49-F238E27FC236}">
                <a16:creationId xmlns:a16="http://schemas.microsoft.com/office/drawing/2014/main" id="{571FB58D-8B1B-4F71-96EE-F2F87C07936C}"/>
              </a:ext>
            </a:extLst>
          </p:cNvPr>
          <p:cNvSpPr txBox="1"/>
          <p:nvPr/>
        </p:nvSpPr>
        <p:spPr>
          <a:xfrm>
            <a:off x="6273443" y="592900"/>
            <a:ext cx="5695950" cy="461665"/>
          </a:xfrm>
          <a:prstGeom prst="rect">
            <a:avLst/>
          </a:prstGeom>
          <a:noFill/>
        </p:spPr>
        <p:txBody>
          <a:bodyPr wrap="square" rtlCol="0">
            <a:spAutoFit/>
          </a:bodyPr>
          <a:lstStyle/>
          <a:p>
            <a:r>
              <a:rPr lang="sv-SE" sz="1200" dirty="0"/>
              <a:t>En uppgift när jag skapar upp den , så att säga i redigeringsläge. Pilen pekar på rullgardinslisten där du väljer vilken Gruppsammansättning du tilldelar uppgiften till.</a:t>
            </a:r>
          </a:p>
        </p:txBody>
      </p:sp>
      <p:sp>
        <p:nvSpPr>
          <p:cNvPr id="4" name="textruta 3">
            <a:extLst>
              <a:ext uri="{FF2B5EF4-FFF2-40B4-BE49-F238E27FC236}">
                <a16:creationId xmlns:a16="http://schemas.microsoft.com/office/drawing/2014/main" id="{071E65B7-EE66-4DE7-9F10-C535E4CC612A}"/>
              </a:ext>
            </a:extLst>
          </p:cNvPr>
          <p:cNvSpPr txBox="1"/>
          <p:nvPr/>
        </p:nvSpPr>
        <p:spPr>
          <a:xfrm>
            <a:off x="304801" y="184985"/>
            <a:ext cx="4359610" cy="369332"/>
          </a:xfrm>
          <a:prstGeom prst="rect">
            <a:avLst/>
          </a:prstGeom>
          <a:noFill/>
        </p:spPr>
        <p:txBody>
          <a:bodyPr wrap="square" rtlCol="0">
            <a:spAutoFit/>
          </a:bodyPr>
          <a:lstStyle/>
          <a:p>
            <a:r>
              <a:rPr lang="sv-SE" b="1" dirty="0">
                <a:solidFill>
                  <a:schemeClr val="bg1">
                    <a:lumMod val="50000"/>
                  </a:schemeClr>
                </a:solidFill>
              </a:rPr>
              <a:t>Skapa gruppuppgifter</a:t>
            </a:r>
          </a:p>
        </p:txBody>
      </p:sp>
      <p:pic>
        <p:nvPicPr>
          <p:cNvPr id="7" name="Bildobjekt 6">
            <a:extLst>
              <a:ext uri="{FF2B5EF4-FFF2-40B4-BE49-F238E27FC236}">
                <a16:creationId xmlns:a16="http://schemas.microsoft.com/office/drawing/2014/main" id="{383838D0-16A3-4178-AAED-AFFB00CA9302}"/>
              </a:ext>
            </a:extLst>
          </p:cNvPr>
          <p:cNvPicPr>
            <a:picLocks noChangeAspect="1"/>
          </p:cNvPicPr>
          <p:nvPr/>
        </p:nvPicPr>
        <p:blipFill>
          <a:blip r:embed="rId2"/>
          <a:stretch>
            <a:fillRect/>
          </a:stretch>
        </p:blipFill>
        <p:spPr>
          <a:xfrm>
            <a:off x="6367775" y="1110581"/>
            <a:ext cx="5251609" cy="2378139"/>
          </a:xfrm>
          <a:prstGeom prst="rect">
            <a:avLst/>
          </a:prstGeom>
        </p:spPr>
      </p:pic>
      <p:sp>
        <p:nvSpPr>
          <p:cNvPr id="6" name="Pil: höger 5">
            <a:extLst>
              <a:ext uri="{FF2B5EF4-FFF2-40B4-BE49-F238E27FC236}">
                <a16:creationId xmlns:a16="http://schemas.microsoft.com/office/drawing/2014/main" id="{167926CD-C8BB-42E2-98B6-328A9D85B078}"/>
              </a:ext>
            </a:extLst>
          </p:cNvPr>
          <p:cNvSpPr/>
          <p:nvPr/>
        </p:nvSpPr>
        <p:spPr>
          <a:xfrm>
            <a:off x="6848519" y="1993696"/>
            <a:ext cx="533400" cy="237261"/>
          </a:xfrm>
          <a:prstGeom prst="rightArrow">
            <a:avLst/>
          </a:prstGeom>
          <a:solidFill>
            <a:srgbClr val="FFC00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038889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ktangel 19">
            <a:extLst>
              <a:ext uri="{FF2B5EF4-FFF2-40B4-BE49-F238E27FC236}">
                <a16:creationId xmlns:a16="http://schemas.microsoft.com/office/drawing/2014/main" id="{D57C3EAA-D059-497B-92C9-66D4A9091510}"/>
              </a:ext>
            </a:extLst>
          </p:cNvPr>
          <p:cNvSpPr/>
          <p:nvPr/>
        </p:nvSpPr>
        <p:spPr>
          <a:xfrm>
            <a:off x="111303" y="3556556"/>
            <a:ext cx="11969393" cy="3213257"/>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9" name="Rektangel 18">
            <a:extLst>
              <a:ext uri="{FF2B5EF4-FFF2-40B4-BE49-F238E27FC236}">
                <a16:creationId xmlns:a16="http://schemas.microsoft.com/office/drawing/2014/main" id="{2FB5D1F3-3AC6-4213-92DF-BD6C416F760D}"/>
              </a:ext>
            </a:extLst>
          </p:cNvPr>
          <p:cNvSpPr/>
          <p:nvPr/>
        </p:nvSpPr>
        <p:spPr>
          <a:xfrm>
            <a:off x="102742" y="88186"/>
            <a:ext cx="11969393" cy="341455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extruta 1">
            <a:extLst>
              <a:ext uri="{FF2B5EF4-FFF2-40B4-BE49-F238E27FC236}">
                <a16:creationId xmlns:a16="http://schemas.microsoft.com/office/drawing/2014/main" id="{8CD5E9CD-0845-4DF1-A397-44C360F7D597}"/>
              </a:ext>
            </a:extLst>
          </p:cNvPr>
          <p:cNvSpPr txBox="1"/>
          <p:nvPr/>
        </p:nvSpPr>
        <p:spPr>
          <a:xfrm>
            <a:off x="316681" y="553838"/>
            <a:ext cx="6001390" cy="2215991"/>
          </a:xfrm>
          <a:prstGeom prst="rect">
            <a:avLst/>
          </a:prstGeom>
          <a:noFill/>
        </p:spPr>
        <p:txBody>
          <a:bodyPr wrap="square" rtlCol="0">
            <a:spAutoFit/>
          </a:bodyPr>
          <a:lstStyle/>
          <a:p>
            <a:r>
              <a:rPr lang="sv-SE" sz="1200" dirty="0"/>
              <a:t>Via fliken </a:t>
            </a:r>
            <a:r>
              <a:rPr lang="sv-SE" sz="1200" b="1" i="1" dirty="0"/>
              <a:t>Omdömen</a:t>
            </a:r>
            <a:r>
              <a:rPr lang="sv-SE" sz="1200" dirty="0"/>
              <a:t> når du alla uppgifter som är skapade i kursen samt för en vy över alla studenters inlämningsstatus. Via fliken omdömen når du också </a:t>
            </a:r>
            <a:r>
              <a:rPr lang="sv-SE" sz="1200" b="1" i="1" dirty="0" err="1"/>
              <a:t>Speedgradern</a:t>
            </a:r>
            <a:r>
              <a:rPr lang="sv-SE" sz="1200" dirty="0"/>
              <a:t> (alltså funktionen varmed du ger återkoppling, bedömning mm). </a:t>
            </a:r>
          </a:p>
          <a:p>
            <a:endParaRPr lang="sv-SE" sz="1200" dirty="0"/>
          </a:p>
          <a:p>
            <a:r>
              <a:rPr lang="sv-SE" sz="1200" dirty="0"/>
              <a:t>Det går också bra att klicka dig in i </a:t>
            </a:r>
            <a:r>
              <a:rPr lang="sv-SE" sz="1200" dirty="0" err="1"/>
              <a:t>Speedgradern</a:t>
            </a:r>
            <a:r>
              <a:rPr lang="sv-SE" sz="1200" dirty="0"/>
              <a:t> via själva uppgiften. Klicka bara på en uppgift och välj </a:t>
            </a:r>
            <a:r>
              <a:rPr lang="sv-SE" sz="1200" b="1" i="1" dirty="0"/>
              <a:t>Speedgrader</a:t>
            </a:r>
            <a:r>
              <a:rPr lang="sv-SE" sz="1200" b="1" dirty="0"/>
              <a:t> </a:t>
            </a:r>
            <a:r>
              <a:rPr lang="sv-SE" sz="1200" dirty="0"/>
              <a:t>till höger. </a:t>
            </a:r>
          </a:p>
          <a:p>
            <a:endParaRPr lang="sv-SE" sz="1200" dirty="0"/>
          </a:p>
          <a:p>
            <a:endParaRPr lang="sv-SE" sz="1200" dirty="0"/>
          </a:p>
          <a:p>
            <a:endParaRPr lang="sv-SE" sz="1200" dirty="0"/>
          </a:p>
          <a:p>
            <a:endParaRPr lang="sv-SE" sz="1200" dirty="0"/>
          </a:p>
          <a:p>
            <a:endParaRPr lang="sv-SE" dirty="0"/>
          </a:p>
        </p:txBody>
      </p:sp>
      <p:sp>
        <p:nvSpPr>
          <p:cNvPr id="8" name="textruta 7">
            <a:extLst>
              <a:ext uri="{FF2B5EF4-FFF2-40B4-BE49-F238E27FC236}">
                <a16:creationId xmlns:a16="http://schemas.microsoft.com/office/drawing/2014/main" id="{4DAFD037-62E5-4653-80E6-80748B199FC2}"/>
              </a:ext>
            </a:extLst>
          </p:cNvPr>
          <p:cNvSpPr txBox="1"/>
          <p:nvPr/>
        </p:nvSpPr>
        <p:spPr>
          <a:xfrm>
            <a:off x="6286416" y="257866"/>
            <a:ext cx="5695950" cy="461665"/>
          </a:xfrm>
          <a:prstGeom prst="rect">
            <a:avLst/>
          </a:prstGeom>
          <a:noFill/>
        </p:spPr>
        <p:txBody>
          <a:bodyPr wrap="square" rtlCol="0">
            <a:spAutoFit/>
          </a:bodyPr>
          <a:lstStyle/>
          <a:p>
            <a:r>
              <a:rPr lang="sv-SE" sz="1200" dirty="0"/>
              <a:t>Så här ser det ut inne i </a:t>
            </a:r>
            <a:r>
              <a:rPr lang="sv-SE" sz="1200" dirty="0" err="1"/>
              <a:t>Speedgradern</a:t>
            </a:r>
            <a:r>
              <a:rPr lang="sv-SE" sz="1200" dirty="0"/>
              <a:t> när jag ska bedöma och ge kommentarer till en uppgift</a:t>
            </a:r>
          </a:p>
        </p:txBody>
      </p:sp>
      <p:sp>
        <p:nvSpPr>
          <p:cNvPr id="12" name="textruta 11">
            <a:extLst>
              <a:ext uri="{FF2B5EF4-FFF2-40B4-BE49-F238E27FC236}">
                <a16:creationId xmlns:a16="http://schemas.microsoft.com/office/drawing/2014/main" id="{1BB16331-F478-422E-B992-FD7B4E46C97C}"/>
              </a:ext>
            </a:extLst>
          </p:cNvPr>
          <p:cNvSpPr txBox="1"/>
          <p:nvPr/>
        </p:nvSpPr>
        <p:spPr>
          <a:xfrm>
            <a:off x="317023" y="1819595"/>
            <a:ext cx="6090968" cy="1661993"/>
          </a:xfrm>
          <a:prstGeom prst="rect">
            <a:avLst/>
          </a:prstGeom>
          <a:noFill/>
        </p:spPr>
        <p:txBody>
          <a:bodyPr wrap="square" rtlCol="0">
            <a:spAutoFit/>
          </a:bodyPr>
          <a:lstStyle/>
          <a:p>
            <a:r>
              <a:rPr lang="sv-SE" sz="1200" b="1" dirty="0"/>
              <a:t>Lägg in textfeedback, bedömning mm med stöd av den så kallade </a:t>
            </a:r>
            <a:r>
              <a:rPr lang="sv-SE" sz="1200" b="1" i="1" dirty="0"/>
              <a:t>Speedgrader</a:t>
            </a:r>
          </a:p>
          <a:p>
            <a:endParaRPr lang="sv-SE" sz="1200" b="1" dirty="0"/>
          </a:p>
          <a:p>
            <a:pPr marL="171450" indent="-171450">
              <a:buFont typeface="Arial" panose="020B0604020202020204" pitchFamily="34" charset="0"/>
              <a:buChar char="•"/>
            </a:pPr>
            <a:r>
              <a:rPr lang="sv-SE" sz="1200" dirty="0"/>
              <a:t>Öppna </a:t>
            </a:r>
            <a:r>
              <a:rPr lang="sv-SE" sz="1200" b="1" i="1" dirty="0"/>
              <a:t>Speedgrader </a:t>
            </a:r>
            <a:r>
              <a:rPr lang="sv-SE" sz="1200" dirty="0"/>
              <a:t>(dvs där du ger återkoppling, lägger bedömning </a:t>
            </a:r>
            <a:r>
              <a:rPr lang="sv-SE" sz="1200" dirty="0" err="1"/>
              <a:t>etc</a:t>
            </a:r>
            <a:r>
              <a:rPr lang="sv-SE" sz="1200" dirty="0"/>
              <a:t>)</a:t>
            </a:r>
          </a:p>
          <a:p>
            <a:pPr marL="171450" indent="-171450">
              <a:buFont typeface="Arial" panose="020B0604020202020204" pitchFamily="34" charset="0"/>
              <a:buChar char="•"/>
            </a:pPr>
            <a:r>
              <a:rPr lang="sv-SE" sz="1200" dirty="0"/>
              <a:t>Undersök vilka funktioner du kan använda dig av</a:t>
            </a:r>
          </a:p>
          <a:p>
            <a:pPr marL="171450" indent="-171450">
              <a:buFont typeface="Arial" panose="020B0604020202020204" pitchFamily="34" charset="0"/>
              <a:buChar char="•"/>
            </a:pPr>
            <a:r>
              <a:rPr lang="sv-SE" sz="1200" dirty="0"/>
              <a:t>Se till att du har koll på hur du ger en bedömning, lägger in en skriftlig kommentar samt, skickar med en fil.</a:t>
            </a:r>
          </a:p>
          <a:p>
            <a:pPr marL="171450" indent="-171450">
              <a:buFont typeface="Arial" panose="020B0604020202020204" pitchFamily="34" charset="0"/>
              <a:buChar char="•"/>
            </a:pPr>
            <a:r>
              <a:rPr lang="sv-SE" sz="1200" b="1" dirty="0"/>
              <a:t>Fråga</a:t>
            </a:r>
            <a:r>
              <a:rPr lang="sv-SE" sz="1200" dirty="0"/>
              <a:t>: Finns fler funktioner finns i Speedgrader som du skulle kunna ha användning av?</a:t>
            </a:r>
          </a:p>
          <a:p>
            <a:endParaRPr lang="sv-SE" dirty="0"/>
          </a:p>
        </p:txBody>
      </p:sp>
      <p:sp>
        <p:nvSpPr>
          <p:cNvPr id="16" name="textruta 15">
            <a:extLst>
              <a:ext uri="{FF2B5EF4-FFF2-40B4-BE49-F238E27FC236}">
                <a16:creationId xmlns:a16="http://schemas.microsoft.com/office/drawing/2014/main" id="{571FB58D-8B1B-4F71-96EE-F2F87C07936C}"/>
              </a:ext>
            </a:extLst>
          </p:cNvPr>
          <p:cNvSpPr txBox="1"/>
          <p:nvPr/>
        </p:nvSpPr>
        <p:spPr>
          <a:xfrm>
            <a:off x="10818811" y="8154087"/>
            <a:ext cx="5695950" cy="276999"/>
          </a:xfrm>
          <a:prstGeom prst="rect">
            <a:avLst/>
          </a:prstGeom>
          <a:noFill/>
        </p:spPr>
        <p:txBody>
          <a:bodyPr wrap="square" rtlCol="0">
            <a:spAutoFit/>
          </a:bodyPr>
          <a:lstStyle/>
          <a:p>
            <a:r>
              <a:rPr lang="sv-SE" sz="1200" dirty="0"/>
              <a:t>Såhär ser det ut inne i verktyget Speedgrader när jag lagt in en kort textkommentar</a:t>
            </a:r>
          </a:p>
        </p:txBody>
      </p:sp>
      <p:grpSp>
        <p:nvGrpSpPr>
          <p:cNvPr id="18" name="Grupp 17">
            <a:extLst>
              <a:ext uri="{FF2B5EF4-FFF2-40B4-BE49-F238E27FC236}">
                <a16:creationId xmlns:a16="http://schemas.microsoft.com/office/drawing/2014/main" id="{70B495F4-3434-4D3C-BA1B-AE9FBC39364E}"/>
              </a:ext>
            </a:extLst>
          </p:cNvPr>
          <p:cNvGrpSpPr/>
          <p:nvPr/>
        </p:nvGrpSpPr>
        <p:grpSpPr>
          <a:xfrm>
            <a:off x="12950701" y="1224764"/>
            <a:ext cx="5268074" cy="2363633"/>
            <a:chOff x="6452919" y="1017991"/>
            <a:chExt cx="5268074" cy="2363633"/>
          </a:xfrm>
        </p:grpSpPr>
        <p:pic>
          <p:nvPicPr>
            <p:cNvPr id="11" name="Bildobjekt 10">
              <a:extLst>
                <a:ext uri="{FF2B5EF4-FFF2-40B4-BE49-F238E27FC236}">
                  <a16:creationId xmlns:a16="http://schemas.microsoft.com/office/drawing/2014/main" id="{1340BEC6-632D-4868-AD56-5A58D5CF8100}"/>
                </a:ext>
              </a:extLst>
            </p:cNvPr>
            <p:cNvPicPr>
              <a:picLocks noChangeAspect="1"/>
            </p:cNvPicPr>
            <p:nvPr/>
          </p:nvPicPr>
          <p:blipFill>
            <a:blip r:embed="rId3"/>
            <a:stretch>
              <a:fillRect/>
            </a:stretch>
          </p:blipFill>
          <p:spPr>
            <a:xfrm>
              <a:off x="6452919" y="1017991"/>
              <a:ext cx="5268074" cy="2363633"/>
            </a:xfrm>
            <a:prstGeom prst="rect">
              <a:avLst/>
            </a:prstGeom>
          </p:spPr>
        </p:pic>
        <p:sp>
          <p:nvSpPr>
            <p:cNvPr id="6" name="Pil: höger 5">
              <a:extLst>
                <a:ext uri="{FF2B5EF4-FFF2-40B4-BE49-F238E27FC236}">
                  <a16:creationId xmlns:a16="http://schemas.microsoft.com/office/drawing/2014/main" id="{167926CD-C8BB-42E2-98B6-328A9D85B078}"/>
                </a:ext>
              </a:extLst>
            </p:cNvPr>
            <p:cNvSpPr/>
            <p:nvPr/>
          </p:nvSpPr>
          <p:spPr>
            <a:xfrm>
              <a:off x="6481494" y="1111243"/>
              <a:ext cx="533400" cy="237261"/>
            </a:xfrm>
            <a:prstGeom prst="rightArrow">
              <a:avLst/>
            </a:prstGeom>
            <a:solidFill>
              <a:srgbClr val="FFC00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Pil: höger 13">
              <a:extLst>
                <a:ext uri="{FF2B5EF4-FFF2-40B4-BE49-F238E27FC236}">
                  <a16:creationId xmlns:a16="http://schemas.microsoft.com/office/drawing/2014/main" id="{75478EF8-77E3-4251-9045-3B6CDF6B25CF}"/>
                </a:ext>
              </a:extLst>
            </p:cNvPr>
            <p:cNvSpPr/>
            <p:nvPr/>
          </p:nvSpPr>
          <p:spPr>
            <a:xfrm>
              <a:off x="10462944" y="1676830"/>
              <a:ext cx="533400" cy="237261"/>
            </a:xfrm>
            <a:prstGeom prst="rightArrow">
              <a:avLst/>
            </a:prstGeom>
            <a:solidFill>
              <a:srgbClr val="FFC00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3" name="textruta 2">
            <a:extLst>
              <a:ext uri="{FF2B5EF4-FFF2-40B4-BE49-F238E27FC236}">
                <a16:creationId xmlns:a16="http://schemas.microsoft.com/office/drawing/2014/main" id="{3AF69EE6-C04E-4658-8304-0134F0E6A53B}"/>
              </a:ext>
            </a:extLst>
          </p:cNvPr>
          <p:cNvSpPr txBox="1"/>
          <p:nvPr/>
        </p:nvSpPr>
        <p:spPr>
          <a:xfrm>
            <a:off x="316681" y="219075"/>
            <a:ext cx="2428875" cy="369332"/>
          </a:xfrm>
          <a:prstGeom prst="rect">
            <a:avLst/>
          </a:prstGeom>
          <a:noFill/>
        </p:spPr>
        <p:txBody>
          <a:bodyPr wrap="square" rtlCol="0">
            <a:spAutoFit/>
          </a:bodyPr>
          <a:lstStyle/>
          <a:p>
            <a:r>
              <a:rPr lang="sv-SE" b="1" dirty="0">
                <a:solidFill>
                  <a:schemeClr val="bg1">
                    <a:lumMod val="50000"/>
                  </a:schemeClr>
                </a:solidFill>
              </a:rPr>
              <a:t>Feedback på en Uppgift</a:t>
            </a:r>
          </a:p>
        </p:txBody>
      </p:sp>
      <p:sp>
        <p:nvSpPr>
          <p:cNvPr id="7" name="Rektangel 6">
            <a:extLst>
              <a:ext uri="{FF2B5EF4-FFF2-40B4-BE49-F238E27FC236}">
                <a16:creationId xmlns:a16="http://schemas.microsoft.com/office/drawing/2014/main" id="{ECBAD941-7EDD-4D59-BD8E-A6EED1C9C24A}"/>
              </a:ext>
            </a:extLst>
          </p:cNvPr>
          <p:cNvSpPr/>
          <p:nvPr/>
        </p:nvSpPr>
        <p:spPr>
          <a:xfrm>
            <a:off x="6317163" y="3887163"/>
            <a:ext cx="5665203" cy="202786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textruta 3">
            <a:extLst>
              <a:ext uri="{FF2B5EF4-FFF2-40B4-BE49-F238E27FC236}">
                <a16:creationId xmlns:a16="http://schemas.microsoft.com/office/drawing/2014/main" id="{FAEE5643-71BF-411B-AF2C-2533BD20DD6B}"/>
              </a:ext>
            </a:extLst>
          </p:cNvPr>
          <p:cNvSpPr txBox="1"/>
          <p:nvPr/>
        </p:nvSpPr>
        <p:spPr>
          <a:xfrm>
            <a:off x="6483575" y="4135766"/>
            <a:ext cx="5391401" cy="1569660"/>
          </a:xfrm>
          <a:prstGeom prst="rect">
            <a:avLst/>
          </a:prstGeom>
          <a:noFill/>
        </p:spPr>
        <p:txBody>
          <a:bodyPr wrap="square" rtlCol="0">
            <a:spAutoFit/>
          </a:bodyPr>
          <a:lstStyle/>
          <a:p>
            <a:r>
              <a:rPr lang="sv-SE" sz="1200" b="1" dirty="0"/>
              <a:t>Notera att: </a:t>
            </a:r>
          </a:p>
          <a:p>
            <a:r>
              <a:rPr lang="sv-SE" sz="1200" dirty="0"/>
              <a:t>För att enbart se de </a:t>
            </a:r>
            <a:r>
              <a:rPr lang="sv-SE" sz="1200" dirty="0" err="1"/>
              <a:t>framfiltrerade</a:t>
            </a:r>
            <a:r>
              <a:rPr lang="sv-SE" sz="1200" dirty="0"/>
              <a:t> studenternas texter i den så kallade </a:t>
            </a:r>
            <a:r>
              <a:rPr lang="sv-SE" sz="1200" b="1" i="1" dirty="0" err="1"/>
              <a:t>Speedgradern</a:t>
            </a:r>
            <a:r>
              <a:rPr lang="sv-SE" sz="1200" dirty="0"/>
              <a:t> måste du  gå in i kursens inställningar och välja ett tillägg som heter </a:t>
            </a:r>
            <a:r>
              <a:rPr lang="sv-SE" sz="1200" b="1" i="1" dirty="0"/>
              <a:t>Stor kurs </a:t>
            </a:r>
            <a:r>
              <a:rPr lang="sv-SE" sz="1200" dirty="0"/>
              <a:t>(annars slår inte filtreringen i </a:t>
            </a:r>
            <a:r>
              <a:rPr lang="sv-SE" sz="1200" b="1" i="1" dirty="0"/>
              <a:t>Speedgrader</a:t>
            </a:r>
            <a:r>
              <a:rPr lang="sv-SE" sz="1200" dirty="0"/>
              <a:t> igenom och du ser alla studenter osorterat)</a:t>
            </a:r>
          </a:p>
          <a:p>
            <a:endParaRPr lang="sv-SE" sz="1200" dirty="0"/>
          </a:p>
          <a:p>
            <a:r>
              <a:rPr lang="sv-SE" sz="1200" b="1" dirty="0"/>
              <a:t>Gå till: </a:t>
            </a:r>
            <a:r>
              <a:rPr lang="sv-SE" sz="1200" dirty="0"/>
              <a:t>&gt; Inställningar &gt; scrolla ned på sidan &gt; hitta </a:t>
            </a:r>
            <a:r>
              <a:rPr lang="sv-SE" sz="1200" b="1" i="1" dirty="0"/>
              <a:t>Stor kurs </a:t>
            </a:r>
            <a:r>
              <a:rPr lang="sv-SE" sz="1200" dirty="0"/>
              <a:t>&gt; klicka i </a:t>
            </a:r>
            <a:r>
              <a:rPr lang="sv-SE" sz="1200" b="1" i="1" dirty="0"/>
              <a:t>Starta </a:t>
            </a:r>
            <a:r>
              <a:rPr lang="sv-SE" sz="1200" b="1" i="1" dirty="0" err="1"/>
              <a:t>SpeedGrader</a:t>
            </a:r>
            <a:r>
              <a:rPr lang="sv-SE" sz="1200" b="1" i="1" dirty="0"/>
              <a:t> filtrerad efter studentgrupp </a:t>
            </a:r>
            <a:r>
              <a:rPr lang="sv-SE" sz="1200" dirty="0"/>
              <a:t>&gt;</a:t>
            </a:r>
            <a:r>
              <a:rPr lang="sv-SE" sz="1200" b="1" i="1" dirty="0"/>
              <a:t> Spara</a:t>
            </a:r>
          </a:p>
        </p:txBody>
      </p:sp>
      <p:sp>
        <p:nvSpPr>
          <p:cNvPr id="15" name="Pil: höger 14">
            <a:extLst>
              <a:ext uri="{FF2B5EF4-FFF2-40B4-BE49-F238E27FC236}">
                <a16:creationId xmlns:a16="http://schemas.microsoft.com/office/drawing/2014/main" id="{7E9A0D82-7334-44EC-8DFD-805CC55D23F5}"/>
              </a:ext>
            </a:extLst>
          </p:cNvPr>
          <p:cNvSpPr/>
          <p:nvPr/>
        </p:nvSpPr>
        <p:spPr>
          <a:xfrm>
            <a:off x="13400086" y="5785598"/>
            <a:ext cx="533400" cy="237261"/>
          </a:xfrm>
          <a:prstGeom prst="rightArrow">
            <a:avLst/>
          </a:prstGeom>
          <a:solidFill>
            <a:srgbClr val="FFC000"/>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textruta 4">
            <a:extLst>
              <a:ext uri="{FF2B5EF4-FFF2-40B4-BE49-F238E27FC236}">
                <a16:creationId xmlns:a16="http://schemas.microsoft.com/office/drawing/2014/main" id="{5E756210-81B8-4757-84EE-DB35E4AF42EA}"/>
              </a:ext>
            </a:extLst>
          </p:cNvPr>
          <p:cNvSpPr txBox="1"/>
          <p:nvPr/>
        </p:nvSpPr>
        <p:spPr>
          <a:xfrm>
            <a:off x="422236" y="3693936"/>
            <a:ext cx="5665202" cy="2308324"/>
          </a:xfrm>
          <a:prstGeom prst="rect">
            <a:avLst/>
          </a:prstGeom>
          <a:noFill/>
        </p:spPr>
        <p:txBody>
          <a:bodyPr wrap="square" rtlCol="0">
            <a:spAutoFit/>
          </a:bodyPr>
          <a:lstStyle/>
          <a:p>
            <a:endParaRPr lang="sv-SE" sz="1200" b="1" dirty="0"/>
          </a:p>
          <a:p>
            <a:r>
              <a:rPr lang="sv-SE" sz="1200" b="1" dirty="0"/>
              <a:t>Sortera fram två grupper med studenter vars texter du ska bedöma</a:t>
            </a:r>
          </a:p>
          <a:p>
            <a:endParaRPr lang="sv-SE" sz="1200" b="1" dirty="0"/>
          </a:p>
          <a:p>
            <a:r>
              <a:rPr lang="sv-SE" sz="1200" dirty="0"/>
              <a:t>I övningen där du skapade grupper gjorde du en gruppuppsättning som du döpte till Fjärdelsgrupper Fek A. Du ska nu filtrera fram studenter och texter från en av de fyra grupperna och ge feedback enbart till studenterna som är med i den specifika gruppen. </a:t>
            </a:r>
          </a:p>
          <a:p>
            <a:r>
              <a:rPr lang="sv-SE" sz="1200" dirty="0"/>
              <a:t> </a:t>
            </a:r>
          </a:p>
          <a:p>
            <a:r>
              <a:rPr lang="sv-SE" sz="1200" dirty="0"/>
              <a:t>Du kan välja att filtrera fram texterna för en av grupperna via fliken Omdömen.</a:t>
            </a:r>
          </a:p>
          <a:p>
            <a:r>
              <a:rPr lang="sv-SE" sz="1200" dirty="0"/>
              <a:t>Du kan också välja att filtrera fram gruppen via en av uppgifterna du skapat. </a:t>
            </a:r>
          </a:p>
          <a:p>
            <a:endParaRPr lang="sv-SE" sz="1200" dirty="0"/>
          </a:p>
          <a:p>
            <a:r>
              <a:rPr lang="sv-SE" sz="1200" b="1" dirty="0"/>
              <a:t>Se bilder på nästa sida på hur du gör när filtrerar via fliken </a:t>
            </a:r>
            <a:r>
              <a:rPr lang="sv-SE" sz="1200" b="1" i="1" dirty="0"/>
              <a:t>Omdömen </a:t>
            </a:r>
            <a:r>
              <a:rPr lang="sv-SE" sz="1200" b="1" dirty="0"/>
              <a:t>respektive direkt från en uppgift på nästa sida</a:t>
            </a:r>
          </a:p>
        </p:txBody>
      </p:sp>
      <p:sp>
        <p:nvSpPr>
          <p:cNvPr id="9" name="Rektangel 8">
            <a:extLst>
              <a:ext uri="{FF2B5EF4-FFF2-40B4-BE49-F238E27FC236}">
                <a16:creationId xmlns:a16="http://schemas.microsoft.com/office/drawing/2014/main" id="{91948A26-8EEE-40FA-BFF5-1C5FEFC1CD2E}"/>
              </a:ext>
            </a:extLst>
          </p:cNvPr>
          <p:cNvSpPr/>
          <p:nvPr/>
        </p:nvSpPr>
        <p:spPr>
          <a:xfrm>
            <a:off x="-2157984" y="7153062"/>
            <a:ext cx="6096000" cy="3693319"/>
          </a:xfrm>
          <a:prstGeom prst="rect">
            <a:avLst/>
          </a:prstGeom>
        </p:spPr>
        <p:txBody>
          <a:bodyPr>
            <a:spAutoFit/>
          </a:bodyPr>
          <a:lstStyle/>
          <a:p>
            <a:r>
              <a:rPr lang="sv-SE" dirty="0"/>
              <a:t>Den här övningen ska simulera ett sammanhang där du ska bedöma texter som lämnats in från studenter i grupp 1 respektive grupp 3. </a:t>
            </a:r>
          </a:p>
          <a:p>
            <a:endParaRPr lang="sv-SE" dirty="0"/>
          </a:p>
          <a:p>
            <a:pPr marL="171450" indent="-171450">
              <a:buFont typeface="Arial" panose="020B0604020202020204" pitchFamily="34" charset="0"/>
              <a:buChar char="•"/>
            </a:pPr>
            <a:r>
              <a:rPr lang="sv-SE" dirty="0"/>
              <a:t>Sortera fram texterna</a:t>
            </a:r>
            <a:r>
              <a:rPr lang="sv-SE" b="1" i="1" dirty="0"/>
              <a:t> i någon </a:t>
            </a:r>
            <a:r>
              <a:rPr lang="sv-SE" dirty="0"/>
              <a:t>av de  av de sjättedelsgrupper du skapade</a:t>
            </a:r>
          </a:p>
          <a:p>
            <a:pPr marL="171450" indent="-171450">
              <a:buFont typeface="Arial" panose="020B0604020202020204" pitchFamily="34" charset="0"/>
              <a:buChar char="•"/>
            </a:pPr>
            <a:r>
              <a:rPr lang="sv-SE" b="1" dirty="0"/>
              <a:t>Fråga: </a:t>
            </a:r>
            <a:r>
              <a:rPr lang="sv-SE" dirty="0"/>
              <a:t>Vilka andra filter är intressanta, vad behöver du göra för att kunna använda dem?</a:t>
            </a:r>
          </a:p>
          <a:p>
            <a:endParaRPr lang="sv-SE" dirty="0"/>
          </a:p>
          <a:p>
            <a:r>
              <a:rPr lang="sv-SE" dirty="0"/>
              <a:t>Om du skapat grupper på ett strukturerat sätt märker du nu att det räcker att skapa upp en enda inlämningslåda, i vilken du med hjälp av filtreringsfunktionen kan se enbart de texter som gäller dig. </a:t>
            </a:r>
          </a:p>
        </p:txBody>
      </p:sp>
      <p:sp>
        <p:nvSpPr>
          <p:cNvPr id="28" name="textruta 27">
            <a:extLst>
              <a:ext uri="{FF2B5EF4-FFF2-40B4-BE49-F238E27FC236}">
                <a16:creationId xmlns:a16="http://schemas.microsoft.com/office/drawing/2014/main" id="{8A112D37-87A1-41A0-A8F5-7C79F193FBA0}"/>
              </a:ext>
            </a:extLst>
          </p:cNvPr>
          <p:cNvSpPr txBox="1"/>
          <p:nvPr/>
        </p:nvSpPr>
        <p:spPr>
          <a:xfrm>
            <a:off x="12389661" y="6120967"/>
            <a:ext cx="5695950" cy="646331"/>
          </a:xfrm>
          <a:prstGeom prst="rect">
            <a:avLst/>
          </a:prstGeom>
          <a:noFill/>
        </p:spPr>
        <p:txBody>
          <a:bodyPr wrap="square" rtlCol="0">
            <a:spAutoFit/>
          </a:bodyPr>
          <a:lstStyle/>
          <a:p>
            <a:r>
              <a:rPr lang="sv-SE" sz="1200" dirty="0"/>
              <a:t>Så här ser det ut inne i omdömesöversikten när har sorterat fram enbart de studenter som ingår i min handledningsgrupp och vars texter jag ska bedöma. Bilden visar var du klickar för att filtrera fram de studenter vars texter jag vill se.</a:t>
            </a:r>
          </a:p>
        </p:txBody>
      </p:sp>
      <p:pic>
        <p:nvPicPr>
          <p:cNvPr id="29" name="Bildobjekt 28">
            <a:extLst>
              <a:ext uri="{FF2B5EF4-FFF2-40B4-BE49-F238E27FC236}">
                <a16:creationId xmlns:a16="http://schemas.microsoft.com/office/drawing/2014/main" id="{EB354F4D-1468-4574-880F-CCFC2E10FB21}"/>
              </a:ext>
            </a:extLst>
          </p:cNvPr>
          <p:cNvPicPr>
            <a:picLocks noChangeAspect="1"/>
          </p:cNvPicPr>
          <p:nvPr/>
        </p:nvPicPr>
        <p:blipFill>
          <a:blip r:embed="rId4"/>
          <a:stretch>
            <a:fillRect/>
          </a:stretch>
        </p:blipFill>
        <p:spPr>
          <a:xfrm>
            <a:off x="6358103" y="745530"/>
            <a:ext cx="5516873" cy="2596144"/>
          </a:xfrm>
          <a:prstGeom prst="rect">
            <a:avLst/>
          </a:prstGeom>
        </p:spPr>
      </p:pic>
    </p:spTree>
    <p:extLst>
      <p:ext uri="{BB962C8B-B14F-4D97-AF65-F5344CB8AC3E}">
        <p14:creationId xmlns:p14="http://schemas.microsoft.com/office/powerpoint/2010/main" val="4183036675"/>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030D3D2B36E0243AD8BE65C5274D7B9" ma:contentTypeVersion="11" ma:contentTypeDescription="Create a new document." ma:contentTypeScope="" ma:versionID="eedbd4d83b8f790c6351268a37d63cf0">
  <xsd:schema xmlns:xsd="http://www.w3.org/2001/XMLSchema" xmlns:xs="http://www.w3.org/2001/XMLSchema" xmlns:p="http://schemas.microsoft.com/office/2006/metadata/properties" xmlns:ns2="9195e6e1-c8b6-461d-a2cb-5cce5d340086" xmlns:ns3="882e2973-b671-42f7-ac47-1e89e4f38ccb" targetNamespace="http://schemas.microsoft.com/office/2006/metadata/properties" ma:root="true" ma:fieldsID="b247a57eadcc331b9099088be9196c68" ns2:_="" ns3:_="">
    <xsd:import namespace="9195e6e1-c8b6-461d-a2cb-5cce5d340086"/>
    <xsd:import namespace="882e2973-b671-42f7-ac47-1e89e4f38cc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95e6e1-c8b6-461d-a2cb-5cce5d3400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82e2973-b671-42f7-ac47-1e89e4f38cc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05FF86-9CE9-452E-A1B0-20BDBD88E1F1}">
  <ds:schemaRefs>
    <ds:schemaRef ds:uri="http://schemas.microsoft.com/sharepoint/v3/contenttype/forms"/>
  </ds:schemaRefs>
</ds:datastoreItem>
</file>

<file path=customXml/itemProps2.xml><?xml version="1.0" encoding="utf-8"?>
<ds:datastoreItem xmlns:ds="http://schemas.openxmlformats.org/officeDocument/2006/customXml" ds:itemID="{90B29101-CBB2-4A12-8098-212915417C59}">
  <ds:schemaRefs>
    <ds:schemaRef ds:uri="http://schemas.microsoft.com/office/2006/documentManagement/types"/>
    <ds:schemaRef ds:uri="http://purl.org/dc/dcmitype/"/>
    <ds:schemaRef ds:uri="http://schemas.microsoft.com/office/infopath/2007/PartnerControls"/>
    <ds:schemaRef ds:uri="http://purl.org/dc/terms/"/>
    <ds:schemaRef ds:uri="http://purl.org/dc/elements/1.1/"/>
    <ds:schemaRef ds:uri="http://www.w3.org/XML/1998/namespace"/>
    <ds:schemaRef ds:uri="882e2973-b671-42f7-ac47-1e89e4f38ccb"/>
    <ds:schemaRef ds:uri="http://schemas.openxmlformats.org/package/2006/metadata/core-properties"/>
    <ds:schemaRef ds:uri="9195e6e1-c8b6-461d-a2cb-5cce5d340086"/>
    <ds:schemaRef ds:uri="http://schemas.microsoft.com/office/2006/metadata/properties"/>
  </ds:schemaRefs>
</ds:datastoreItem>
</file>

<file path=customXml/itemProps3.xml><?xml version="1.0" encoding="utf-8"?>
<ds:datastoreItem xmlns:ds="http://schemas.openxmlformats.org/officeDocument/2006/customXml" ds:itemID="{DC4BD736-D891-4CF4-BFEA-4A28685BAE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95e6e1-c8b6-461d-a2cb-5cce5d340086"/>
    <ds:schemaRef ds:uri="882e2973-b671-42f7-ac47-1e89e4f38c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1672</TotalTime>
  <Words>2812</Words>
  <Application>Microsoft Office PowerPoint</Application>
  <PresentationFormat>Bredbild</PresentationFormat>
  <Paragraphs>253</Paragraphs>
  <Slides>12</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12</vt:i4>
      </vt:variant>
    </vt:vector>
  </HeadingPairs>
  <TitlesOfParts>
    <vt:vector size="16" baseType="lpstr">
      <vt:lpstr>Arial</vt:lpstr>
      <vt:lpstr>Calibri</vt:lpstr>
      <vt:lpstr>Calibri Light</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Anna m Nilsson</dc:creator>
  <cp:lastModifiedBy>Victoria Naverfeldt</cp:lastModifiedBy>
  <cp:revision>11</cp:revision>
  <dcterms:created xsi:type="dcterms:W3CDTF">2022-02-24T12:47:01Z</dcterms:created>
  <dcterms:modified xsi:type="dcterms:W3CDTF">2022-04-04T11:27:15Z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0x0101009030D3D2B36E0243AD8BE65C5274D7B9</vt:lpwstr>
  </property>
</Properties>
</file>